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6.jpg" ContentType="image/jpeg"/>
  <Override PartName="/ppt/media/image7.jpg" ContentType="image/jpeg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92" r:id="rId2"/>
    <p:sldId id="257" r:id="rId3"/>
    <p:sldId id="258" r:id="rId4"/>
    <p:sldId id="259" r:id="rId5"/>
    <p:sldId id="260" r:id="rId6"/>
    <p:sldId id="293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71" r:id="rId15"/>
    <p:sldId id="272" r:id="rId16"/>
    <p:sldId id="274" r:id="rId17"/>
    <p:sldId id="275" r:id="rId18"/>
    <p:sldId id="277" r:id="rId19"/>
    <p:sldId id="286" r:id="rId20"/>
    <p:sldId id="287" r:id="rId21"/>
    <p:sldId id="288" r:id="rId22"/>
    <p:sldId id="289" r:id="rId23"/>
    <p:sldId id="290" r:id="rId24"/>
    <p:sldId id="291" r:id="rId25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726" autoAdjust="0"/>
  </p:normalViewPr>
  <p:slideViewPr>
    <p:cSldViewPr>
      <p:cViewPr varScale="1">
        <p:scale>
          <a:sx n="83" d="100"/>
          <a:sy n="83" d="100"/>
        </p:scale>
        <p:origin x="234" y="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esktop\market%20abuse\market%201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ENOVO\Desktop\market%20abuse\market%202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sng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b="1" u="sng" dirty="0">
                <a:solidFill>
                  <a:schemeClr val="tx1"/>
                </a:solidFill>
              </a:rPr>
              <a:t> Total</a:t>
            </a:r>
            <a:r>
              <a:rPr lang="en-US" b="1" u="sng" baseline="0" dirty="0">
                <a:solidFill>
                  <a:schemeClr val="tx1"/>
                </a:solidFill>
              </a:rPr>
              <a:t> T</a:t>
            </a:r>
            <a:r>
              <a:rPr lang="en-US" b="1" u="sng" dirty="0">
                <a:solidFill>
                  <a:schemeClr val="tx1"/>
                </a:solidFill>
              </a:rPr>
              <a:t>ransaction</a:t>
            </a:r>
            <a:r>
              <a:rPr lang="en-US" b="1" u="sng" baseline="0" dirty="0">
                <a:solidFill>
                  <a:schemeClr val="tx1"/>
                </a:solidFill>
              </a:rPr>
              <a:t> V</a:t>
            </a:r>
            <a:r>
              <a:rPr lang="en-US" b="1" u="sng" dirty="0">
                <a:solidFill>
                  <a:schemeClr val="tx1"/>
                </a:solidFill>
              </a:rPr>
              <a:t>alue</a:t>
            </a:r>
          </a:p>
        </c:rich>
      </c:tx>
      <c:layout>
        <c:manualLayout>
          <c:xMode val="edge"/>
          <c:yMode val="edge"/>
          <c:x val="0.2299923122640687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sng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192607833568543"/>
          <c:y val="0.14988133132294634"/>
          <c:w val="0.83255609177885026"/>
          <c:h val="0.7663629502656754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'market 1'!$B$1</c:f>
              <c:strCache>
                <c:ptCount val="1"/>
                <c:pt idx="0">
                  <c:v>total_transaction_value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'market 1'!$A$2:$A$6</c:f>
              <c:strCache>
                <c:ptCount val="5"/>
                <c:pt idx="0">
                  <c:v>SID097</c:v>
                </c:pt>
                <c:pt idx="1">
                  <c:v>SID004</c:v>
                </c:pt>
                <c:pt idx="2">
                  <c:v>SID072</c:v>
                </c:pt>
                <c:pt idx="3">
                  <c:v>SID028</c:v>
                </c:pt>
                <c:pt idx="4">
                  <c:v>SID021</c:v>
                </c:pt>
              </c:strCache>
            </c:strRef>
          </c:cat>
          <c:val>
            <c:numRef>
              <c:f>'market 1'!$B$2:$B$6</c:f>
              <c:numCache>
                <c:formatCode>General</c:formatCode>
                <c:ptCount val="5"/>
                <c:pt idx="0">
                  <c:v>9351803.8200000003</c:v>
                </c:pt>
                <c:pt idx="1">
                  <c:v>10809560.42</c:v>
                </c:pt>
                <c:pt idx="2">
                  <c:v>11726417.220000001</c:v>
                </c:pt>
                <c:pt idx="3">
                  <c:v>2457227.75</c:v>
                </c:pt>
                <c:pt idx="4">
                  <c:v>6085079.5999999996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323-4ED2-B3A5-C7E01926C4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1627002688"/>
        <c:axId val="1627001248"/>
      </c:barChart>
      <c:valAx>
        <c:axId val="1627001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27002688"/>
        <c:crosses val="autoZero"/>
        <c:crossBetween val="between"/>
      </c:valAx>
      <c:catAx>
        <c:axId val="1627002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700124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6380006846970223"/>
          <c:y val="7.387056425935006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'market 11'!$B$1</c:f>
              <c:strCache>
                <c:ptCount val="1"/>
                <c:pt idx="0">
                  <c:v>Order_Price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'market 11'!$A$2:$A$6</c:f>
              <c:strCache>
                <c:ptCount val="5"/>
                <c:pt idx="0">
                  <c:v>Tesla Inc.</c:v>
                </c:pt>
                <c:pt idx="1">
                  <c:v>Visa Inc.</c:v>
                </c:pt>
                <c:pt idx="2">
                  <c:v>Comcast Corp.</c:v>
                </c:pt>
                <c:pt idx="3">
                  <c:v>NVIDIA Corp.</c:v>
                </c:pt>
                <c:pt idx="4">
                  <c:v>Pfizer Inc.</c:v>
                </c:pt>
              </c:strCache>
            </c:strRef>
          </c:cat>
          <c:val>
            <c:numRef>
              <c:f>'market 11'!$B$2:$B$6</c:f>
              <c:numCache>
                <c:formatCode>General</c:formatCode>
                <c:ptCount val="5"/>
                <c:pt idx="0">
                  <c:v>420.61</c:v>
                </c:pt>
                <c:pt idx="1">
                  <c:v>396.86</c:v>
                </c:pt>
                <c:pt idx="2">
                  <c:v>417.18</c:v>
                </c:pt>
                <c:pt idx="3">
                  <c:v>211.49</c:v>
                </c:pt>
                <c:pt idx="4">
                  <c:v>460.85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F1F-4F32-9075-F025211BE0A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993044480"/>
        <c:axId val="993041120"/>
      </c:barChart>
      <c:catAx>
        <c:axId val="9930444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3041120"/>
        <c:crosses val="autoZero"/>
        <c:auto val="1"/>
        <c:lblAlgn val="ctr"/>
        <c:lblOffset val="100"/>
        <c:noMultiLvlLbl val="0"/>
      </c:catAx>
      <c:valAx>
        <c:axId val="993041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93044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 dirty="0" err="1"/>
              <a:t>Avg</a:t>
            </a:r>
            <a:r>
              <a:rPr lang="en-IN" baseline="0" dirty="0"/>
              <a:t> </a:t>
            </a:r>
            <a:r>
              <a:rPr lang="en-IN" dirty="0"/>
              <a:t>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'market 12o'!$B$1</c:f>
              <c:strCache>
                <c:ptCount val="1"/>
                <c:pt idx="0">
                  <c:v>Avg_Price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shade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C30-4DE4-A597-B67101A530C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C30-4DE4-A597-B67101A530C0}"/>
              </c:ext>
            </c:extLst>
          </c:dPt>
          <c:dPt>
            <c:idx val="2"/>
            <c:bubble3D val="0"/>
            <c:spPr>
              <a:solidFill>
                <a:schemeClr val="accent2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C30-4DE4-A597-B67101A530C0}"/>
              </c:ext>
            </c:extLst>
          </c:dPt>
          <c:dLbls>
            <c:dLbl>
              <c:idx val="0"/>
              <c:layout>
                <c:manualLayout>
                  <c:x val="0.12178280839895013"/>
                  <c:y val="7.3077063283756197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30-4DE4-A597-B67101A530C0}"/>
                </c:ext>
              </c:extLst>
            </c:dLbl>
            <c:dLbl>
              <c:idx val="1"/>
              <c:layout>
                <c:manualLayout>
                  <c:x val="-0.12969860017497814"/>
                  <c:y val="-0.1149580781568971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30-4DE4-A597-B67101A530C0}"/>
                </c:ext>
              </c:extLst>
            </c:dLbl>
            <c:dLbl>
              <c:idx val="2"/>
              <c:layout>
                <c:manualLayout>
                  <c:x val="-6.8246172353455814E-2"/>
                  <c:y val="-6.0781933508311459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30-4DE4-A597-B67101A530C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'market 12o'!$A$2:$A$4</c:f>
              <c:strCache>
                <c:ptCount val="3"/>
                <c:pt idx="0">
                  <c:v>Spoofing</c:v>
                </c:pt>
                <c:pt idx="1">
                  <c:v>Pump and Dump</c:v>
                </c:pt>
                <c:pt idx="2">
                  <c:v>Wash Trading</c:v>
                </c:pt>
              </c:strCache>
            </c:strRef>
          </c:cat>
          <c:val>
            <c:numRef>
              <c:f>'market 12o'!$B$2:$B$4</c:f>
              <c:numCache>
                <c:formatCode>General</c:formatCode>
                <c:ptCount val="3"/>
                <c:pt idx="0">
                  <c:v>307.74</c:v>
                </c:pt>
                <c:pt idx="1">
                  <c:v>272.87</c:v>
                </c:pt>
                <c:pt idx="2">
                  <c:v>253.6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C30-4DE4-A597-B67101A530C0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2200" b="1" u="sng" dirty="0">
                <a:solidFill>
                  <a:schemeClr val="tx1"/>
                </a:solidFill>
              </a:rPr>
              <a:t>Highest </a:t>
            </a:r>
            <a:r>
              <a:rPr lang="en-IN" sz="2200" b="1" u="sng" dirty="0" err="1">
                <a:solidFill>
                  <a:schemeClr val="tx1"/>
                </a:solidFill>
              </a:rPr>
              <a:t>Avg</a:t>
            </a:r>
            <a:r>
              <a:rPr lang="en-IN" sz="2200" b="1" u="sng" baseline="0" dirty="0">
                <a:solidFill>
                  <a:schemeClr val="tx1"/>
                </a:solidFill>
              </a:rPr>
              <a:t> O</a:t>
            </a:r>
            <a:r>
              <a:rPr lang="en-IN" sz="2200" b="1" u="sng" dirty="0">
                <a:solidFill>
                  <a:schemeClr val="tx1"/>
                </a:solidFill>
              </a:rPr>
              <a:t>rder</a:t>
            </a:r>
            <a:r>
              <a:rPr lang="en-IN" sz="2200" b="1" u="sng" baseline="0" dirty="0">
                <a:solidFill>
                  <a:schemeClr val="tx1"/>
                </a:solidFill>
              </a:rPr>
              <a:t> P</a:t>
            </a:r>
            <a:r>
              <a:rPr lang="en-IN" sz="2200" b="1" u="sng" dirty="0">
                <a:solidFill>
                  <a:schemeClr val="tx1"/>
                </a:solidFill>
              </a:rPr>
              <a:t>rice</a:t>
            </a:r>
          </a:p>
        </c:rich>
      </c:tx>
      <c:layout>
        <c:manualLayout>
          <c:xMode val="edge"/>
          <c:yMode val="edge"/>
          <c:x val="0.29356933508311461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177731953817155"/>
          <c:y val="0.12797872340425534"/>
          <c:w val="0.73518358060380273"/>
          <c:h val="0.7862118166080304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'market 2'!$B$1</c:f>
              <c:strCache>
                <c:ptCount val="1"/>
                <c:pt idx="0">
                  <c:v>Highest_avg_order_price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'market 2'!$A$2:$A$4</c:f>
              <c:strCache>
                <c:ptCount val="3"/>
                <c:pt idx="0">
                  <c:v>JPMorgan Chase</c:v>
                </c:pt>
                <c:pt idx="1">
                  <c:v>Berkshire Hathaway</c:v>
                </c:pt>
                <c:pt idx="2">
                  <c:v>Sony Group Corp.</c:v>
                </c:pt>
              </c:strCache>
            </c:strRef>
          </c:cat>
          <c:val>
            <c:numRef>
              <c:f>'market 2'!$B$2:$B$4</c:f>
              <c:numCache>
                <c:formatCode>General</c:formatCode>
                <c:ptCount val="3"/>
                <c:pt idx="0">
                  <c:v>343.32</c:v>
                </c:pt>
                <c:pt idx="1">
                  <c:v>334.69</c:v>
                </c:pt>
                <c:pt idx="2">
                  <c:v>327.5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FF-4995-BC50-D90F8FD58BE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320496623"/>
        <c:axId val="1320498063"/>
      </c:barChart>
      <c:catAx>
        <c:axId val="13204966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0498063"/>
        <c:crosses val="autoZero"/>
        <c:auto val="1"/>
        <c:lblAlgn val="ctr"/>
        <c:lblOffset val="100"/>
        <c:noMultiLvlLbl val="0"/>
      </c:catAx>
      <c:valAx>
        <c:axId val="132049806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204966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 i="0" u="sng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 sz="1800" b="1" i="0" u="sng" strike="noStrike" kern="1200" spc="0" baseline="0" dirty="0">
                <a:solidFill>
                  <a:schemeClr val="tx1"/>
                </a:solidFill>
              </a:rPr>
              <a:t>Sum of Enquiry Count by </a:t>
            </a:r>
            <a:r>
              <a:rPr lang="en-IN" sz="1800" b="1" i="0" u="sng" strike="noStrike" kern="1200" spc="0" baseline="0" dirty="0" err="1">
                <a:solidFill>
                  <a:schemeClr val="tx1"/>
                </a:solidFill>
              </a:rPr>
              <a:t>Enquiry_Type</a:t>
            </a:r>
            <a:endParaRPr lang="en-IN" sz="1800" b="1" i="0" u="sng" strike="noStrike" kern="1200" spc="0" baseline="0" dirty="0">
              <a:solidFill>
                <a:schemeClr val="tx1"/>
              </a:solidFill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200" b="1" u="sng">
                <a:solidFill>
                  <a:schemeClr val="tx1"/>
                </a:solidFill>
              </a:defRPr>
            </a:pPr>
            <a:endParaRPr lang="en-IN" sz="2200" b="1" u="sng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4553204868122629"/>
          <c:y val="3.267973856209150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2200" b="1" i="0" u="sng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'market 3'!$B$2:$B$6</c:f>
              <c:strCache>
                <c:ptCount val="5"/>
                <c:pt idx="0">
                  <c:v>Fraudulent Reporting</c:v>
                </c:pt>
                <c:pt idx="1">
                  <c:v>Front Running</c:v>
                </c:pt>
                <c:pt idx="2">
                  <c:v>Fraudulent Reporting</c:v>
                </c:pt>
                <c:pt idx="3">
                  <c:v>Market Manipulation</c:v>
                </c:pt>
                <c:pt idx="4">
                  <c:v>Insider Trading</c:v>
                </c:pt>
              </c:strCache>
            </c:strRef>
          </c:cat>
          <c:val>
            <c:numRef>
              <c:f>'market 3'!$C$2:$C$6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EE-4DA6-A2D3-12987EAE1A5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48493183"/>
        <c:axId val="1348494623"/>
      </c:barChart>
      <c:catAx>
        <c:axId val="1348493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8494623"/>
        <c:crosses val="autoZero"/>
        <c:auto val="1"/>
        <c:lblAlgn val="ctr"/>
        <c:lblOffset val="100"/>
        <c:noMultiLvlLbl val="0"/>
      </c:catAx>
      <c:valAx>
        <c:axId val="13484946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484931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6712351804982015"/>
          <c:y val="0.16711990862253329"/>
          <c:w val="0.44883558678566671"/>
          <c:h val="0.65508092738407697"/>
        </c:manualLayout>
      </c:layout>
      <c:pieChart>
        <c:varyColors val="1"/>
        <c:ser>
          <c:idx val="0"/>
          <c:order val="0"/>
          <c:tx>
            <c:strRef>
              <c:f>'market 5'!$B$1</c:f>
              <c:strCache>
                <c:ptCount val="1"/>
                <c:pt idx="0">
                  <c:v>Avg_Price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2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85E-4885-A1F0-E9987DF5AB3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85E-4885-A1F0-E9987DF5AB3C}"/>
              </c:ext>
            </c:extLst>
          </c:dPt>
          <c:dPt>
            <c:idx val="2"/>
            <c:bubble3D val="0"/>
            <c:spPr>
              <a:solidFill>
                <a:schemeClr val="accent2">
                  <a:shade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85E-4885-A1F0-E9987DF5AB3C}"/>
              </c:ext>
            </c:extLst>
          </c:dPt>
          <c:dLbls>
            <c:dLbl>
              <c:idx val="0"/>
              <c:layout>
                <c:manualLayout>
                  <c:x val="0.13844947506561681"/>
                  <c:y val="4.992891513560805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85E-4885-A1F0-E9987DF5AB3C}"/>
                </c:ext>
              </c:extLst>
            </c:dLbl>
            <c:dLbl>
              <c:idx val="1"/>
              <c:layout>
                <c:manualLayout>
                  <c:x val="-0.14080971128608924"/>
                  <c:y val="-5.9402522601341497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85E-4885-A1F0-E9987DF5AB3C}"/>
                </c:ext>
              </c:extLst>
            </c:dLbl>
            <c:dLbl>
              <c:idx val="2"/>
              <c:layout>
                <c:manualLayout>
                  <c:x val="-9.602395013123359E-2"/>
                  <c:y val="1.329214056576261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85E-4885-A1F0-E9987DF5AB3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'market 5'!$A$2:$A$4</c:f>
              <c:strCache>
                <c:ptCount val="3"/>
                <c:pt idx="0">
                  <c:v>Spoofing</c:v>
                </c:pt>
                <c:pt idx="1">
                  <c:v>Pump and Dump</c:v>
                </c:pt>
                <c:pt idx="2">
                  <c:v>Wash Trading</c:v>
                </c:pt>
              </c:strCache>
            </c:strRef>
          </c:cat>
          <c:val>
            <c:numRef>
              <c:f>'market 5'!$B$2:$B$4</c:f>
              <c:numCache>
                <c:formatCode>General</c:formatCode>
                <c:ptCount val="3"/>
                <c:pt idx="0">
                  <c:v>307.74</c:v>
                </c:pt>
                <c:pt idx="1">
                  <c:v>272.87</c:v>
                </c:pt>
                <c:pt idx="2">
                  <c:v>253.6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85E-4885-A1F0-E9987DF5AB3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chemeClr val="tx1"/>
                </a:solidFill>
              </a:rPr>
              <a:t>Total</a:t>
            </a:r>
            <a:r>
              <a:rPr lang="en-US" sz="2000" b="1" baseline="0" dirty="0">
                <a:solidFill>
                  <a:schemeClr val="tx1"/>
                </a:solidFill>
              </a:rPr>
              <a:t> O</a:t>
            </a:r>
            <a:r>
              <a:rPr lang="en-US" sz="2000" b="1" dirty="0">
                <a:solidFill>
                  <a:schemeClr val="tx1"/>
                </a:solidFill>
              </a:rPr>
              <a:t>rder</a:t>
            </a:r>
          </a:p>
        </c:rich>
      </c:tx>
      <c:layout>
        <c:manualLayout>
          <c:xMode val="edge"/>
          <c:yMode val="edge"/>
          <c:x val="0.43019460589679226"/>
          <c:y val="7.52647169103862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8963707771414487"/>
          <c:y val="0.24107667259102916"/>
          <c:w val="0.71036292228585507"/>
          <c:h val="0.7538038397769677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'market 6'!$B$1</c:f>
              <c:strCache>
                <c:ptCount val="1"/>
                <c:pt idx="0">
                  <c:v>total_order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'market 6'!$A$2:$A$8</c:f>
              <c:strCache>
                <c:ptCount val="7"/>
                <c:pt idx="0">
                  <c:v>Chevron Corp.</c:v>
                </c:pt>
                <c:pt idx="1">
                  <c:v>Procter &amp; Gamble</c:v>
                </c:pt>
                <c:pt idx="2">
                  <c:v>Tesla Inc.</c:v>
                </c:pt>
                <c:pt idx="3">
                  <c:v>Johnson &amp; Johnson</c:v>
                </c:pt>
                <c:pt idx="4">
                  <c:v>Samsung Electronics</c:v>
                </c:pt>
                <c:pt idx="5">
                  <c:v>NVIDIA Corp.</c:v>
                </c:pt>
                <c:pt idx="6">
                  <c:v>ExxonMobil</c:v>
                </c:pt>
              </c:strCache>
            </c:strRef>
          </c:cat>
          <c:val>
            <c:numRef>
              <c:f>'market 6'!$B$2:$B$8</c:f>
              <c:numCache>
                <c:formatCode>General</c:formatCode>
                <c:ptCount val="7"/>
                <c:pt idx="0">
                  <c:v>430154</c:v>
                </c:pt>
                <c:pt idx="1">
                  <c:v>415464</c:v>
                </c:pt>
                <c:pt idx="2">
                  <c:v>393859</c:v>
                </c:pt>
                <c:pt idx="3">
                  <c:v>362864</c:v>
                </c:pt>
                <c:pt idx="4">
                  <c:v>356795</c:v>
                </c:pt>
                <c:pt idx="5">
                  <c:v>352707</c:v>
                </c:pt>
                <c:pt idx="6">
                  <c:v>352388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82-4DE3-BD38-28C2C7A66FC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352804223"/>
        <c:axId val="1626999328"/>
      </c:barChart>
      <c:catAx>
        <c:axId val="13528042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6999328"/>
        <c:crosses val="autoZero"/>
        <c:auto val="1"/>
        <c:lblAlgn val="ctr"/>
        <c:lblOffset val="100"/>
        <c:noMultiLvlLbl val="0"/>
      </c:catAx>
      <c:valAx>
        <c:axId val="1626999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528042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400" b="1" dirty="0">
                <a:solidFill>
                  <a:schemeClr val="tx1"/>
                </a:solidFill>
              </a:rPr>
              <a:t>Range</a:t>
            </a:r>
            <a:r>
              <a:rPr lang="en-US" sz="2400" b="1" baseline="0" dirty="0">
                <a:solidFill>
                  <a:schemeClr val="tx1"/>
                </a:solidFill>
              </a:rPr>
              <a:t> </a:t>
            </a:r>
            <a:r>
              <a:rPr lang="en-US" sz="2400" b="1" dirty="0">
                <a:solidFill>
                  <a:schemeClr val="tx1"/>
                </a:solidFill>
              </a:rPr>
              <a:t>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514311555650138"/>
          <c:y val="0.15861618860142482"/>
          <c:w val="0.88485688444349864"/>
          <c:h val="0.635385498687664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'market 7'!$C$1</c:f>
              <c:strCache>
                <c:ptCount val="1"/>
                <c:pt idx="0">
                  <c:v>Range_Count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'market 7'!$A$2:$A$10</c:f>
              <c:strCache>
                <c:ptCount val="9"/>
                <c:pt idx="0">
                  <c:v>Abbott Laboratories</c:v>
                </c:pt>
                <c:pt idx="1">
                  <c:v>Abbott Laboratories</c:v>
                </c:pt>
                <c:pt idx="2">
                  <c:v>Abbott Laboratories</c:v>
                </c:pt>
                <c:pt idx="3">
                  <c:v>Alpha Corp</c:v>
                </c:pt>
                <c:pt idx="4">
                  <c:v>Alpha Corp</c:v>
                </c:pt>
                <c:pt idx="5">
                  <c:v>Alphabet Inc.</c:v>
                </c:pt>
                <c:pt idx="6">
                  <c:v>Alphabet Inc.</c:v>
                </c:pt>
                <c:pt idx="7">
                  <c:v>Alphabet Inc.</c:v>
                </c:pt>
                <c:pt idx="8">
                  <c:v>Amazon.com Inc.</c:v>
                </c:pt>
              </c:strCache>
              <c:extLst/>
            </c:strRef>
          </c:cat>
          <c:val>
            <c:numRef>
              <c:f>'market 7'!$C$2:$C$10</c:f>
              <c:numCache>
                <c:formatCode>General</c:formatCode>
                <c:ptCount val="9"/>
                <c:pt idx="0">
                  <c:v>12</c:v>
                </c:pt>
                <c:pt idx="1">
                  <c:v>1</c:v>
                </c:pt>
                <c:pt idx="2">
                  <c:v>1</c:v>
                </c:pt>
                <c:pt idx="3">
                  <c:v>5</c:v>
                </c:pt>
                <c:pt idx="4">
                  <c:v>1</c:v>
                </c:pt>
                <c:pt idx="5">
                  <c:v>12</c:v>
                </c:pt>
                <c:pt idx="6">
                  <c:v>2</c:v>
                </c:pt>
                <c:pt idx="7">
                  <c:v>1</c:v>
                </c:pt>
                <c:pt idx="8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D8-47FB-9758-80E210A73F2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76645599"/>
        <c:axId val="1576643679"/>
      </c:barChart>
      <c:catAx>
        <c:axId val="15766455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6643679"/>
        <c:crosses val="autoZero"/>
        <c:auto val="1"/>
        <c:lblAlgn val="ctr"/>
        <c:lblOffset val="100"/>
        <c:noMultiLvlLbl val="0"/>
      </c:catAx>
      <c:valAx>
        <c:axId val="157664367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766455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'market 8'!$B$1</c:f>
              <c:strCache>
                <c:ptCount val="1"/>
                <c:pt idx="0">
                  <c:v>Fluctuation_Count</c:v>
                </c:pt>
              </c:strCache>
            </c:strRef>
          </c:tx>
          <c:explosion val="7"/>
          <c:dPt>
            <c:idx val="0"/>
            <c:bubble3D val="0"/>
            <c:spPr>
              <a:solidFill>
                <a:schemeClr val="accent2">
                  <a:shade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36F-4941-B957-7B6184C9BF0C}"/>
              </c:ext>
            </c:extLst>
          </c:dPt>
          <c:dPt>
            <c:idx val="1"/>
            <c:bubble3D val="0"/>
            <c:spPr>
              <a:solidFill>
                <a:schemeClr val="accent2">
                  <a:shade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36F-4941-B957-7B6184C9BF0C}"/>
              </c:ext>
            </c:extLst>
          </c:dPt>
          <c:dPt>
            <c:idx val="2"/>
            <c:bubble3D val="0"/>
            <c:spPr>
              <a:solidFill>
                <a:schemeClr val="accent2">
                  <a:shade val="8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36F-4941-B957-7B6184C9BF0C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36F-4941-B957-7B6184C9BF0C}"/>
              </c:ext>
            </c:extLst>
          </c:dPt>
          <c:dPt>
            <c:idx val="4"/>
            <c:bubble3D val="0"/>
            <c:spPr>
              <a:solidFill>
                <a:schemeClr val="accent2">
                  <a:tint val="8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36F-4941-B957-7B6184C9BF0C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F36F-4941-B957-7B6184C9BF0C}"/>
              </c:ext>
            </c:extLst>
          </c:dPt>
          <c:dPt>
            <c:idx val="6"/>
            <c:bubble3D val="0"/>
            <c:spPr>
              <a:solidFill>
                <a:schemeClr val="accent2">
                  <a:tint val="4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F36F-4941-B957-7B6184C9BF0C}"/>
              </c:ext>
            </c:extLst>
          </c:dPt>
          <c:dLbls>
            <c:dLbl>
              <c:idx val="0"/>
              <c:layout>
                <c:manualLayout>
                  <c:x val="6.476137253178281E-2"/>
                  <c:y val="-3.6573445560684224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36F-4941-B957-7B6184C9BF0C}"/>
                </c:ext>
              </c:extLst>
            </c:dLbl>
            <c:dLbl>
              <c:idx val="1"/>
              <c:layout>
                <c:manualLayout>
                  <c:x val="4.3049642718105213E-2"/>
                  <c:y val="1.5682330896377418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36F-4941-B957-7B6184C9BF0C}"/>
                </c:ext>
              </c:extLst>
            </c:dLbl>
            <c:dLbl>
              <c:idx val="2"/>
              <c:layout>
                <c:manualLayout>
                  <c:x val="3.07279173835328E-2"/>
                  <c:y val="4.8917113330182387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36F-4941-B957-7B6184C9BF0C}"/>
                </c:ext>
              </c:extLst>
            </c:dLbl>
            <c:dLbl>
              <c:idx val="3"/>
              <c:layout>
                <c:manualLayout>
                  <c:x val="9.3014688953349642E-4"/>
                  <c:y val="2.1412696976096379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36F-4941-B957-7B6184C9BF0C}"/>
                </c:ext>
              </c:extLst>
            </c:dLbl>
            <c:dLbl>
              <c:idx val="4"/>
              <c:layout>
                <c:manualLayout>
                  <c:x val="-5.2097225885041884E-2"/>
                  <c:y val="-3.0711678281594112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36F-4941-B957-7B6184C9BF0C}"/>
                </c:ext>
              </c:extLst>
            </c:dLbl>
            <c:dLbl>
              <c:idx val="5"/>
              <c:layout>
                <c:manualLayout>
                  <c:x val="-7.8803995194380624E-2"/>
                  <c:y val="2.4196592284202022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F36F-4941-B957-7B6184C9BF0C}"/>
                </c:ext>
              </c:extLst>
            </c:dLbl>
            <c:dLbl>
              <c:idx val="6"/>
              <c:layout>
                <c:manualLayout>
                  <c:x val="-0.10849020666675038"/>
                  <c:y val="-3.2316314866771924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F36F-4941-B957-7B6184C9BF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'market 8'!$A$2:$A$8</c:f>
              <c:strCache>
                <c:ptCount val="7"/>
                <c:pt idx="0">
                  <c:v>UID003</c:v>
                </c:pt>
                <c:pt idx="1">
                  <c:v>UID016</c:v>
                </c:pt>
                <c:pt idx="2">
                  <c:v>UID024</c:v>
                </c:pt>
                <c:pt idx="3">
                  <c:v>UID029</c:v>
                </c:pt>
                <c:pt idx="4">
                  <c:v>UID046</c:v>
                </c:pt>
                <c:pt idx="5">
                  <c:v>UID057</c:v>
                </c:pt>
                <c:pt idx="6">
                  <c:v>UID102</c:v>
                </c:pt>
              </c:strCache>
            </c:strRef>
          </c:cat>
          <c:val>
            <c:numRef>
              <c:f>'market 8'!$B$2:$B$8</c:f>
              <c:numCache>
                <c:formatCode>General</c:formatCode>
                <c:ptCount val="7"/>
                <c:pt idx="0">
                  <c:v>4</c:v>
                </c:pt>
                <c:pt idx="1">
                  <c:v>4</c:v>
                </c:pt>
                <c:pt idx="2">
                  <c:v>6</c:v>
                </c:pt>
                <c:pt idx="3">
                  <c:v>5</c:v>
                </c:pt>
                <c:pt idx="4">
                  <c:v>4</c:v>
                </c:pt>
                <c:pt idx="5">
                  <c:v>4</c:v>
                </c:pt>
                <c:pt idx="6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F36F-4941-B957-7B6184C9BF0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>
                <a:solidFill>
                  <a:schemeClr val="tx1"/>
                </a:solidFill>
              </a:rPr>
              <a:t>Avg</a:t>
            </a:r>
            <a:r>
              <a:rPr lang="en-US" sz="1600" b="1" baseline="0" dirty="0">
                <a:solidFill>
                  <a:schemeClr val="tx1"/>
                </a:solidFill>
              </a:rPr>
              <a:t> </a:t>
            </a:r>
            <a:r>
              <a:rPr lang="en-US" sz="1600" b="1" dirty="0">
                <a:solidFill>
                  <a:schemeClr val="tx1"/>
                </a:solidFill>
              </a:rPr>
              <a:t>Order</a:t>
            </a:r>
            <a:r>
              <a:rPr lang="en-US" sz="1600" b="1" baseline="0" dirty="0">
                <a:solidFill>
                  <a:schemeClr val="tx1"/>
                </a:solidFill>
              </a:rPr>
              <a:t> </a:t>
            </a:r>
            <a:r>
              <a:rPr lang="en-US" sz="1600" b="1" dirty="0">
                <a:solidFill>
                  <a:schemeClr val="tx1"/>
                </a:solidFill>
              </a:rPr>
              <a:t>Volume</a:t>
            </a:r>
            <a:r>
              <a:rPr lang="en-US" sz="1600" b="1" baseline="0" dirty="0">
                <a:solidFill>
                  <a:schemeClr val="tx1"/>
                </a:solidFill>
              </a:rPr>
              <a:t> </a:t>
            </a:r>
            <a:r>
              <a:rPr lang="en-US" sz="1600" b="1" dirty="0">
                <a:solidFill>
                  <a:schemeClr val="tx1"/>
                </a:solidFill>
              </a:rPr>
              <a:t>Excluding</a:t>
            </a:r>
            <a:r>
              <a:rPr lang="en-US" sz="1600" b="1" baseline="0" dirty="0">
                <a:solidFill>
                  <a:schemeClr val="tx1"/>
                </a:solidFill>
              </a:rPr>
              <a:t> </a:t>
            </a:r>
            <a:r>
              <a:rPr lang="en-US" sz="1600" b="1" dirty="0">
                <a:solidFill>
                  <a:schemeClr val="tx1"/>
                </a:solidFill>
              </a:rPr>
              <a:t>Outliers</a:t>
            </a:r>
          </a:p>
        </c:rich>
      </c:tx>
      <c:layout>
        <c:manualLayout>
          <c:xMode val="edge"/>
          <c:yMode val="edge"/>
          <c:x val="0.24730053808211053"/>
          <c:y val="1.8633825161166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'market 9'!$B$1</c:f>
              <c:strCache>
                <c:ptCount val="1"/>
                <c:pt idx="0">
                  <c:v>Avg_Order_Volume_Excluding_Outliers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'market 9'!$A$2:$A$6</c:f>
              <c:strCache>
                <c:ptCount val="5"/>
                <c:pt idx="0">
                  <c:v>Sony Group Corp.</c:v>
                </c:pt>
                <c:pt idx="1">
                  <c:v>NVIDIA Corp.</c:v>
                </c:pt>
                <c:pt idx="2">
                  <c:v>JPMorgan Chase</c:v>
                </c:pt>
                <c:pt idx="3">
                  <c:v>Comcast Corp.</c:v>
                </c:pt>
                <c:pt idx="4">
                  <c:v>Microsoft Corp.</c:v>
                </c:pt>
              </c:strCache>
            </c:strRef>
          </c:cat>
          <c:val>
            <c:numRef>
              <c:f>'market 9'!$B$2:$B$6</c:f>
              <c:numCache>
                <c:formatCode>General</c:formatCode>
                <c:ptCount val="5"/>
                <c:pt idx="0">
                  <c:v>7510.4</c:v>
                </c:pt>
                <c:pt idx="1">
                  <c:v>6440</c:v>
                </c:pt>
                <c:pt idx="2">
                  <c:v>6393.63</c:v>
                </c:pt>
                <c:pt idx="3">
                  <c:v>6195.09</c:v>
                </c:pt>
                <c:pt idx="4">
                  <c:v>6174.67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5D-4900-A43A-F8C2A791269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81925007"/>
        <c:axId val="1281924047"/>
      </c:barChart>
      <c:catAx>
        <c:axId val="12819250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1924047"/>
        <c:crosses val="autoZero"/>
        <c:auto val="1"/>
        <c:lblAlgn val="ctr"/>
        <c:lblOffset val="100"/>
        <c:noMultiLvlLbl val="0"/>
      </c:catAx>
      <c:valAx>
        <c:axId val="128192404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819250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400" b="1" i="0" u="none" strike="noStrike" baseline="0" dirty="0">
                <a:solidFill>
                  <a:schemeClr val="tx1"/>
                </a:solidFill>
              </a:rPr>
              <a:t>Major Price Drops</a:t>
            </a:r>
            <a:endParaRPr lang="en-IN" b="1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38690529463822121"/>
          <c:y val="1.960784818276161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'market 10'!$C$1</c:f>
              <c:strCache>
                <c:ptCount val="1"/>
                <c:pt idx="0">
                  <c:v>Transaction_Price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'market 10'!$A$2:$B$7</c:f>
              <c:multiLvlStrCache>
                <c:ptCount val="6"/>
                <c:lvl>
                  <c:pt idx="0">
                    <c:v>Apple Inc.</c:v>
                  </c:pt>
                  <c:pt idx="1">
                    <c:v>Coca-Cola Co.</c:v>
                  </c:pt>
                  <c:pt idx="2">
                    <c:v>Eli Lilly and Co.</c:v>
                  </c:pt>
                  <c:pt idx="3">
                    <c:v>Eli Lilly and Co.</c:v>
                  </c:pt>
                  <c:pt idx="4">
                    <c:v>Honda Motor Co.</c:v>
                  </c:pt>
                  <c:pt idx="5">
                    <c:v>Intel Corp.</c:v>
                  </c:pt>
                </c:lvl>
                <c:lvl>
                  <c:pt idx="0">
                    <c:v>TID00297</c:v>
                  </c:pt>
                  <c:pt idx="1">
                    <c:v>TID00156</c:v>
                  </c:pt>
                  <c:pt idx="2">
                    <c:v>TID00360</c:v>
                  </c:pt>
                  <c:pt idx="3">
                    <c:v>TID00246</c:v>
                  </c:pt>
                  <c:pt idx="4">
                    <c:v>TID00301</c:v>
                  </c:pt>
                  <c:pt idx="5">
                    <c:v>TID00424</c:v>
                  </c:pt>
                </c:lvl>
              </c:multiLvlStrCache>
            </c:multiLvlStrRef>
          </c:cat>
          <c:val>
            <c:numRef>
              <c:f>'market 10'!$C$2:$C$7</c:f>
              <c:numCache>
                <c:formatCode>General</c:formatCode>
                <c:ptCount val="6"/>
                <c:pt idx="0">
                  <c:v>30.86</c:v>
                </c:pt>
                <c:pt idx="1">
                  <c:v>46.91</c:v>
                </c:pt>
                <c:pt idx="2">
                  <c:v>30.85</c:v>
                </c:pt>
                <c:pt idx="3">
                  <c:v>25.71</c:v>
                </c:pt>
                <c:pt idx="4">
                  <c:v>27.62</c:v>
                </c:pt>
                <c:pt idx="5">
                  <c:v>25.65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44-4CA4-8CB1-7B3AEF9E6022}"/>
            </c:ext>
          </c:extLst>
        </c:ser>
        <c:ser>
          <c:idx val="1"/>
          <c:order val="1"/>
          <c:tx>
            <c:strRef>
              <c:f>'market 10'!$D$1</c:f>
              <c:strCache>
                <c:ptCount val="1"/>
                <c:pt idx="0">
                  <c:v>Prev_Price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'market 10'!$A$2:$B$7</c:f>
              <c:multiLvlStrCache>
                <c:ptCount val="6"/>
                <c:lvl>
                  <c:pt idx="0">
                    <c:v>Apple Inc.</c:v>
                  </c:pt>
                  <c:pt idx="1">
                    <c:v>Coca-Cola Co.</c:v>
                  </c:pt>
                  <c:pt idx="2">
                    <c:v>Eli Lilly and Co.</c:v>
                  </c:pt>
                  <c:pt idx="3">
                    <c:v>Eli Lilly and Co.</c:v>
                  </c:pt>
                  <c:pt idx="4">
                    <c:v>Honda Motor Co.</c:v>
                  </c:pt>
                  <c:pt idx="5">
                    <c:v>Intel Corp.</c:v>
                  </c:pt>
                </c:lvl>
                <c:lvl>
                  <c:pt idx="0">
                    <c:v>TID00297</c:v>
                  </c:pt>
                  <c:pt idx="1">
                    <c:v>TID00156</c:v>
                  </c:pt>
                  <c:pt idx="2">
                    <c:v>TID00360</c:v>
                  </c:pt>
                  <c:pt idx="3">
                    <c:v>TID00246</c:v>
                  </c:pt>
                  <c:pt idx="4">
                    <c:v>TID00301</c:v>
                  </c:pt>
                  <c:pt idx="5">
                    <c:v>TID00424</c:v>
                  </c:pt>
                </c:lvl>
              </c:multiLvlStrCache>
            </c:multiLvlStrRef>
          </c:cat>
          <c:val>
            <c:numRef>
              <c:f>'market 10'!$D$2:$D$7</c:f>
              <c:numCache>
                <c:formatCode>General</c:formatCode>
                <c:ptCount val="6"/>
                <c:pt idx="0">
                  <c:v>447.69</c:v>
                </c:pt>
                <c:pt idx="1">
                  <c:v>469.69</c:v>
                </c:pt>
                <c:pt idx="2">
                  <c:v>344.53</c:v>
                </c:pt>
                <c:pt idx="3">
                  <c:v>372.46</c:v>
                </c:pt>
                <c:pt idx="4">
                  <c:v>413.68</c:v>
                </c:pt>
                <c:pt idx="5">
                  <c:v>445.45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D44-4CA4-8CB1-7B3AEF9E602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539862623"/>
        <c:axId val="1539863583"/>
      </c:barChart>
      <c:catAx>
        <c:axId val="15398626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9863583"/>
        <c:crosses val="autoZero"/>
        <c:auto val="1"/>
        <c:lblAlgn val="ctr"/>
        <c:lblOffset val="100"/>
        <c:noMultiLvlLbl val="0"/>
      </c:catAx>
      <c:valAx>
        <c:axId val="153986358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398626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1823661332362307"/>
          <c:y val="0.48748327092874039"/>
          <c:w val="0.17704844262389163"/>
          <c:h val="0.1061328445829853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A8FDE9-2143-4624-923A-D0BBCD893711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53984C71-DD7F-4E7E-90F5-C9F98483604C}" type="pres">
      <dgm:prSet presAssocID="{92A8FDE9-2143-4624-923A-D0BBCD893711}" presName="arrowDiagram" presStyleCnt="0">
        <dgm:presLayoutVars>
          <dgm:chMax val="5"/>
          <dgm:dir/>
          <dgm:resizeHandles val="exact"/>
        </dgm:presLayoutVars>
      </dgm:prSet>
      <dgm:spPr/>
    </dgm:pt>
  </dgm:ptLst>
  <dgm:cxnLst>
    <dgm:cxn modelId="{C0428F02-CE9C-4A87-8DFD-3B1D5111FDCE}" type="presOf" srcId="{92A8FDE9-2143-4624-923A-D0BBCD893711}" destId="{53984C71-DD7F-4E7E-90F5-C9F98483604C}" srcOrd="0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jp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41.jpg>
</file>

<file path=ppt/media/image42.png>
</file>

<file path=ppt/media/image43.png>
</file>

<file path=ppt/media/image44.jpg>
</file>

<file path=ppt/media/image45.png>
</file>

<file path=ppt/media/image46.png>
</file>

<file path=ppt/media/image47.jp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81EB4-3A76-483D-BFDE-86EAC967B4A5}" type="datetimeFigureOut">
              <a:rPr lang="en-IN" smtClean="0"/>
              <a:t>09-11-2024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DDCDD-6320-49B7-9215-3C095E20FB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924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1999" cy="685799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55314" y="268998"/>
            <a:ext cx="4732782" cy="701027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19322" y="332993"/>
            <a:ext cx="4607052" cy="57530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13378" y="325373"/>
            <a:ext cx="4044568" cy="5283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2138" y="2526792"/>
            <a:ext cx="6375400" cy="3473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srabana-baidya-163830281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g"/><Relationship Id="rId5" Type="http://schemas.openxmlformats.org/officeDocument/2006/relationships/hyperlink" Target="https://github.com/SrabanaBaidya" TargetMode="Externa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4.png"/><Relationship Id="rId7" Type="http://schemas.openxmlformats.org/officeDocument/2006/relationships/diagramData" Target="../diagrams/data1.xml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microsoft.com/office/2007/relationships/diagramDrawing" Target="../diagrams/drawing1.xml"/><Relationship Id="rId5" Type="http://schemas.openxmlformats.org/officeDocument/2006/relationships/image" Target="../media/image5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25.png"/><Relationship Id="rId9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chart" Target="../charts/chart5.xml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chart" Target="../charts/chart6.xml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chart" Target="../charts/chart7.xml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chart" Target="../charts/chart8.xml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7" Type="http://schemas.openxmlformats.org/officeDocument/2006/relationships/chart" Target="../charts/chart9.xml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chart" Target="../charts/chart10.xml"/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chart" Target="../charts/chart11.xml"/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30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png"/><Relationship Id="rId4" Type="http://schemas.openxmlformats.org/officeDocument/2006/relationships/image" Target="../media/image4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png"/><Relationship Id="rId7" Type="http://schemas.openxmlformats.org/officeDocument/2006/relationships/hyperlink" Target="https://github.com/SrabanaBaidya" TargetMode="External"/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pg"/><Relationship Id="rId5" Type="http://schemas.openxmlformats.org/officeDocument/2006/relationships/hyperlink" Target="https://www.linkedin.com/in/srabana-baidya-163830281/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chart" Target="../charts/chart2.xm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chart" Target="../charts/chart3.xm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4C4973-D131-087D-E391-D58BF5416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4">
            <a:extLst>
              <a:ext uri="{FF2B5EF4-FFF2-40B4-BE49-F238E27FC236}">
                <a16:creationId xmlns:a16="http://schemas.microsoft.com/office/drawing/2014/main" id="{854A6D6D-A370-39E8-9188-DA21B9B13CF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400" y="2667000"/>
            <a:ext cx="11341850" cy="1524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663978C-B8F2-3E3C-AC44-B45E64710C34}"/>
              </a:ext>
            </a:extLst>
          </p:cNvPr>
          <p:cNvSpPr txBox="1"/>
          <p:nvPr/>
        </p:nvSpPr>
        <p:spPr>
          <a:xfrm>
            <a:off x="990600" y="2971800"/>
            <a:ext cx="1124917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Uncovering Market Abuses with Data </a:t>
            </a:r>
            <a:r>
              <a:rPr lang="en-IN" sz="4000" dirty="0">
                <a:solidFill>
                  <a:schemeClr val="bg1"/>
                </a:solidFill>
              </a:rPr>
              <a:t>Insights</a:t>
            </a:r>
          </a:p>
        </p:txBody>
      </p:sp>
      <p:sp>
        <p:nvSpPr>
          <p:cNvPr id="15" name="object 10">
            <a:extLst>
              <a:ext uri="{FF2B5EF4-FFF2-40B4-BE49-F238E27FC236}">
                <a16:creationId xmlns:a16="http://schemas.microsoft.com/office/drawing/2014/main" id="{50BF004F-5247-40DE-083A-800AAA6E0D9E}"/>
              </a:ext>
            </a:extLst>
          </p:cNvPr>
          <p:cNvSpPr txBox="1"/>
          <p:nvPr/>
        </p:nvSpPr>
        <p:spPr>
          <a:xfrm>
            <a:off x="8763000" y="5995256"/>
            <a:ext cx="3923638" cy="3199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50" dirty="0">
                <a:solidFill>
                  <a:srgbClr val="FFFFFF"/>
                </a:solidFill>
                <a:latin typeface="Georgia"/>
                <a:cs typeface="Georgia"/>
              </a:rPr>
              <a:t>Presented</a:t>
            </a:r>
            <a:r>
              <a:rPr sz="2000" spc="-75" dirty="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sz="2000" dirty="0">
                <a:solidFill>
                  <a:srgbClr val="FFFFFF"/>
                </a:solidFill>
                <a:latin typeface="Georgia"/>
                <a:cs typeface="Georgia"/>
              </a:rPr>
              <a:t>by</a:t>
            </a:r>
            <a:r>
              <a:rPr lang="en-IN" sz="2000" dirty="0">
                <a:solidFill>
                  <a:srgbClr val="FFFFFF"/>
                </a:solidFill>
                <a:latin typeface="Georgia"/>
                <a:cs typeface="Georgia"/>
              </a:rPr>
              <a:t> Srabana Baidya</a:t>
            </a:r>
            <a:endParaRPr sz="2000" dirty="0">
              <a:latin typeface="Georgia"/>
              <a:cs typeface="Georgia"/>
            </a:endParaRPr>
          </a:p>
        </p:txBody>
      </p:sp>
      <p:pic>
        <p:nvPicPr>
          <p:cNvPr id="16" name="Picture 15">
            <a:hlinkClick r:id="rId3"/>
            <a:extLst>
              <a:ext uri="{FF2B5EF4-FFF2-40B4-BE49-F238E27FC236}">
                <a16:creationId xmlns:a16="http://schemas.microsoft.com/office/drawing/2014/main" id="{4FCCCBC3-0AF5-6269-A3C0-363CAF3127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436" y="6253253"/>
            <a:ext cx="339038" cy="328069"/>
          </a:xfrm>
          <a:prstGeom prst="rect">
            <a:avLst/>
          </a:prstGeom>
        </p:spPr>
      </p:pic>
      <p:pic>
        <p:nvPicPr>
          <p:cNvPr id="17" name="Picture 16">
            <a:hlinkClick r:id="rId5"/>
            <a:extLst>
              <a:ext uri="{FF2B5EF4-FFF2-40B4-BE49-F238E27FC236}">
                <a16:creationId xmlns:a16="http://schemas.microsoft.com/office/drawing/2014/main" id="{93F15372-BE64-B444-5863-C622202B079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1515" y="6253253"/>
            <a:ext cx="345474" cy="32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32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8"/>
          <p:cNvPicPr/>
          <p:nvPr/>
        </p:nvPicPr>
        <p:blipFill>
          <a:blip r:embed="rId2" cstate="print"/>
          <a:srcRect l="5415" t="8479" r="5131" b="15598"/>
          <a:stretch/>
        </p:blipFill>
        <p:spPr>
          <a:xfrm>
            <a:off x="209211" y="1728876"/>
            <a:ext cx="4800600" cy="2819400"/>
          </a:xfrm>
          <a:prstGeom prst="rect">
            <a:avLst/>
          </a:prstGeom>
        </p:spPr>
      </p:pic>
      <p:grpSp>
        <p:nvGrpSpPr>
          <p:cNvPr id="9" name="object 9"/>
          <p:cNvGrpSpPr/>
          <p:nvPr/>
        </p:nvGrpSpPr>
        <p:grpSpPr>
          <a:xfrm>
            <a:off x="7202401" y="3429000"/>
            <a:ext cx="4800600" cy="2819400"/>
            <a:chOff x="7543038" y="4257294"/>
            <a:chExt cx="4489450" cy="2444115"/>
          </a:xfrm>
        </p:grpSpPr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43038" y="4257294"/>
              <a:ext cx="4488942" cy="2443733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07046" y="4321302"/>
              <a:ext cx="4363211" cy="2318004"/>
            </a:xfrm>
            <a:prstGeom prst="rect">
              <a:avLst/>
            </a:prstGeom>
          </p:spPr>
        </p:pic>
      </p:grpSp>
      <p:grpSp>
        <p:nvGrpSpPr>
          <p:cNvPr id="12" name="object 4">
            <a:extLst>
              <a:ext uri="{FF2B5EF4-FFF2-40B4-BE49-F238E27FC236}">
                <a16:creationId xmlns:a16="http://schemas.microsoft.com/office/drawing/2014/main" id="{D6CA744B-CDF7-8C66-0722-6D2CBE2A2537}"/>
              </a:ext>
            </a:extLst>
          </p:cNvPr>
          <p:cNvGrpSpPr/>
          <p:nvPr/>
        </p:nvGrpSpPr>
        <p:grpSpPr>
          <a:xfrm>
            <a:off x="40271" y="34271"/>
            <a:ext cx="11963400" cy="1447800"/>
            <a:chOff x="3943350" y="1780044"/>
            <a:chExt cx="4532630" cy="701040"/>
          </a:xfrm>
        </p:grpSpPr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4A03570E-7ECB-A5D5-823D-4CA6F626E14F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43350" y="1780044"/>
              <a:ext cx="4532376" cy="701027"/>
            </a:xfrm>
            <a:prstGeom prst="rect">
              <a:avLst/>
            </a:prstGeom>
          </p:spPr>
        </p:pic>
        <p:pic>
          <p:nvPicPr>
            <p:cNvPr id="14" name="object 6">
              <a:extLst>
                <a:ext uri="{FF2B5EF4-FFF2-40B4-BE49-F238E27FC236}">
                  <a16:creationId xmlns:a16="http://schemas.microsoft.com/office/drawing/2014/main" id="{D79AA366-5C2C-875C-9B62-9E58BFB918BC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007357" y="1844039"/>
              <a:ext cx="4406645" cy="575310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B373BFA-C9C3-BC96-3EC4-5E5BB3B6C942}"/>
              </a:ext>
            </a:extLst>
          </p:cNvPr>
          <p:cNvSpPr txBox="1"/>
          <p:nvPr/>
        </p:nvSpPr>
        <p:spPr>
          <a:xfrm>
            <a:off x="368075" y="281103"/>
            <a:ext cx="115492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75920" indent="-365125">
              <a:spcBef>
                <a:spcPts val="100"/>
              </a:spcBef>
              <a:buSzPct val="97222"/>
              <a:buFont typeface="Wingdings"/>
              <a:buChar char=""/>
              <a:tabLst>
                <a:tab pos="375920" algn="l"/>
              </a:tabLst>
            </a:pP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Find Users Who Made More Than one Regulatory Enquiries in a single month.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CA389F9-6626-A814-49F0-3880F2805C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5161932"/>
              </p:ext>
            </p:extLst>
          </p:nvPr>
        </p:nvGraphicFramePr>
        <p:xfrm>
          <a:off x="5259636" y="2294625"/>
          <a:ext cx="1524000" cy="8323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Shape 3">
            <a:extLst>
              <a:ext uri="{FF2B5EF4-FFF2-40B4-BE49-F238E27FC236}">
                <a16:creationId xmlns:a16="http://schemas.microsoft.com/office/drawing/2014/main" id="{4E436DC8-30DD-8E79-63F9-311EA716398E}"/>
              </a:ext>
            </a:extLst>
          </p:cNvPr>
          <p:cNvSpPr/>
          <p:nvPr/>
        </p:nvSpPr>
        <p:spPr>
          <a:xfrm rot="13489361">
            <a:off x="5245220" y="3773802"/>
            <a:ext cx="1644609" cy="1039134"/>
          </a:xfrm>
          <a:prstGeom prst="swooshArrow">
            <a:avLst>
              <a:gd name="adj1" fmla="val 25000"/>
              <a:gd name="adj2" fmla="val 25000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  <p:sp>
        <p:nvSpPr>
          <p:cNvPr id="5" name="Shape 4">
            <a:extLst>
              <a:ext uri="{FF2B5EF4-FFF2-40B4-BE49-F238E27FC236}">
                <a16:creationId xmlns:a16="http://schemas.microsoft.com/office/drawing/2014/main" id="{9B482ADD-5D73-4231-2560-282DFBB8B5A1}"/>
              </a:ext>
            </a:extLst>
          </p:cNvPr>
          <p:cNvSpPr/>
          <p:nvPr/>
        </p:nvSpPr>
        <p:spPr>
          <a:xfrm rot="2554782">
            <a:off x="5552434" y="1852659"/>
            <a:ext cx="1477742" cy="1084925"/>
          </a:xfrm>
          <a:prstGeom prst="swooshArrow">
            <a:avLst>
              <a:gd name="adj1" fmla="val 25000"/>
              <a:gd name="adj2" fmla="val 25000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object 4"/>
          <p:cNvGrpSpPr/>
          <p:nvPr/>
        </p:nvGrpSpPr>
        <p:grpSpPr>
          <a:xfrm>
            <a:off x="-76200" y="53289"/>
            <a:ext cx="12344399" cy="1394511"/>
            <a:chOff x="3943350" y="1718322"/>
            <a:chExt cx="4532630" cy="701040"/>
          </a:xfrm>
        </p:grpSpPr>
        <p:pic>
          <p:nvPicPr>
            <p:cNvPr id="1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43350" y="1718322"/>
              <a:ext cx="4532376" cy="701027"/>
            </a:xfrm>
            <a:prstGeom prst="rect">
              <a:avLst/>
            </a:prstGeom>
          </p:spPr>
        </p:pic>
        <p:pic>
          <p:nvPicPr>
            <p:cNvPr id="1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07357" y="1782317"/>
              <a:ext cx="4406645" cy="575310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9EE260F-2683-EE84-0E05-4505A92C8DD1}"/>
              </a:ext>
            </a:extLst>
          </p:cNvPr>
          <p:cNvSpPr txBox="1"/>
          <p:nvPr/>
        </p:nvSpPr>
        <p:spPr>
          <a:xfrm>
            <a:off x="307563" y="209289"/>
            <a:ext cx="11274837" cy="1017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75920" marR="5080" indent="-365125">
              <a:lnSpc>
                <a:spcPts val="3670"/>
              </a:lnSpc>
              <a:spcBef>
                <a:spcPts val="100"/>
              </a:spcBef>
              <a:buSzPct val="97222"/>
              <a:buFont typeface="Wingdings"/>
              <a:buChar char=""/>
              <a:tabLst>
                <a:tab pos="375920" algn="l"/>
              </a:tabLst>
            </a:pP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Determine the top 3 Most Common market manipulation Type and Its Average Price for Each Stock.</a:t>
            </a:r>
          </a:p>
        </p:txBody>
      </p:sp>
      <p:grpSp>
        <p:nvGrpSpPr>
          <p:cNvPr id="2" name="object 7">
            <a:extLst>
              <a:ext uri="{FF2B5EF4-FFF2-40B4-BE49-F238E27FC236}">
                <a16:creationId xmlns:a16="http://schemas.microsoft.com/office/drawing/2014/main" id="{DD15F5FE-D871-1322-FA66-83123640F4F3}"/>
              </a:ext>
            </a:extLst>
          </p:cNvPr>
          <p:cNvGrpSpPr/>
          <p:nvPr/>
        </p:nvGrpSpPr>
        <p:grpSpPr>
          <a:xfrm>
            <a:off x="914400" y="5235175"/>
            <a:ext cx="3505200" cy="1423323"/>
            <a:chOff x="7255001" y="3364229"/>
            <a:chExt cx="4842509" cy="1924812"/>
          </a:xfrm>
        </p:grpSpPr>
        <p:pic>
          <p:nvPicPr>
            <p:cNvPr id="4" name="object 9">
              <a:extLst>
                <a:ext uri="{FF2B5EF4-FFF2-40B4-BE49-F238E27FC236}">
                  <a16:creationId xmlns:a16="http://schemas.microsoft.com/office/drawing/2014/main" id="{8CC18559-F801-95B6-A43D-92B15573302D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55001" y="3364229"/>
              <a:ext cx="4842509" cy="1924812"/>
            </a:xfrm>
            <a:prstGeom prst="rect">
              <a:avLst/>
            </a:prstGeom>
          </p:spPr>
        </p:pic>
        <p:pic>
          <p:nvPicPr>
            <p:cNvPr id="5" name="object 10">
              <a:extLst>
                <a:ext uri="{FF2B5EF4-FFF2-40B4-BE49-F238E27FC236}">
                  <a16:creationId xmlns:a16="http://schemas.microsoft.com/office/drawing/2014/main" id="{E006F945-84C4-16C9-D4D8-FE01943D179F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19772" y="3428999"/>
              <a:ext cx="4717541" cy="1799844"/>
            </a:xfrm>
            <a:prstGeom prst="rect">
              <a:avLst/>
            </a:prstGeom>
          </p:spPr>
        </p:pic>
      </p:grp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5055EB4-18AE-D851-72D0-E043F361AA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120796"/>
              </p:ext>
            </p:extLst>
          </p:nvPr>
        </p:nvGraphicFramePr>
        <p:xfrm>
          <a:off x="5754511" y="2057400"/>
          <a:ext cx="6005600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13" name="Picture 12" descr="A screen shot of a computer&#10;&#10;Description automatically generated">
            <a:extLst>
              <a:ext uri="{FF2B5EF4-FFF2-40B4-BE49-F238E27FC236}">
                <a16:creationId xmlns:a16="http://schemas.microsoft.com/office/drawing/2014/main" id="{5EFB34B4-D317-7663-2DF7-0999A36CC7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00" y="1495669"/>
            <a:ext cx="5194217" cy="322873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267200" y="36087"/>
            <a:ext cx="402209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5" dirty="0"/>
              <a:t>Business</a:t>
            </a:r>
            <a:r>
              <a:rPr spc="35" dirty="0"/>
              <a:t> </a:t>
            </a:r>
            <a:r>
              <a:rPr spc="-95" dirty="0"/>
              <a:t>Question-</a:t>
            </a:r>
            <a:r>
              <a:rPr spc="-305" dirty="0"/>
              <a:t>6</a:t>
            </a: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rcRect l="3678" t="10900" r="5514" b="11939"/>
          <a:stretch/>
        </p:blipFill>
        <p:spPr>
          <a:xfrm>
            <a:off x="297240" y="1888426"/>
            <a:ext cx="5570461" cy="3704764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7086600" y="4389409"/>
            <a:ext cx="4052511" cy="2407619"/>
            <a:chOff x="7230618" y="4166615"/>
            <a:chExt cx="4699000" cy="2539365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30618" y="4166615"/>
              <a:ext cx="4698491" cy="253898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95388" y="4231385"/>
              <a:ext cx="4573524" cy="2414016"/>
            </a:xfrm>
            <a:prstGeom prst="rect">
              <a:avLst/>
            </a:prstGeom>
          </p:spPr>
        </p:pic>
      </p:grpSp>
      <p:grpSp>
        <p:nvGrpSpPr>
          <p:cNvPr id="11" name="object 3">
            <a:extLst>
              <a:ext uri="{FF2B5EF4-FFF2-40B4-BE49-F238E27FC236}">
                <a16:creationId xmlns:a16="http://schemas.microsoft.com/office/drawing/2014/main" id="{4F86F115-98BB-CCF1-0FB4-A3E26C6A9E44}"/>
              </a:ext>
            </a:extLst>
          </p:cNvPr>
          <p:cNvGrpSpPr/>
          <p:nvPr/>
        </p:nvGrpSpPr>
        <p:grpSpPr>
          <a:xfrm>
            <a:off x="0" y="42477"/>
            <a:ext cx="12192000" cy="1329123"/>
            <a:chOff x="3943350" y="1718322"/>
            <a:chExt cx="4532630" cy="701040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5C8B214C-9536-AA9E-B829-24387E0D8134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43350" y="1718322"/>
              <a:ext cx="4532376" cy="701027"/>
            </a:xfrm>
            <a:prstGeom prst="rect">
              <a:avLst/>
            </a:prstGeom>
          </p:spPr>
        </p:pic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F99E410D-05B1-75F6-D9B6-2BF6EA08BE50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007357" y="1782317"/>
              <a:ext cx="4406645" cy="575310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B3BB7BF-63C5-CF58-662C-23EA51AA3361}"/>
              </a:ext>
            </a:extLst>
          </p:cNvPr>
          <p:cNvSpPr txBox="1"/>
          <p:nvPr/>
        </p:nvSpPr>
        <p:spPr>
          <a:xfrm>
            <a:off x="304800" y="214266"/>
            <a:ext cx="1057890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75920" indent="-365125">
              <a:lnSpc>
                <a:spcPct val="100000"/>
              </a:lnSpc>
              <a:spcBef>
                <a:spcPts val="100"/>
              </a:spcBef>
              <a:buSzPct val="97222"/>
              <a:buFont typeface="Wingdings"/>
              <a:buChar char=""/>
              <a:tabLst>
                <a:tab pos="375920" algn="l"/>
              </a:tabLst>
            </a:pP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Find the total volume of orders for each stock with a corresponding regulatory enquiry.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01898E1-22D6-906D-1521-A72284C2F7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7917434"/>
              </p:ext>
            </p:extLst>
          </p:nvPr>
        </p:nvGraphicFramePr>
        <p:xfrm>
          <a:off x="6096000" y="1218832"/>
          <a:ext cx="5410200" cy="27435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5" dirty="0"/>
              <a:t>Business</a:t>
            </a:r>
            <a:r>
              <a:rPr spc="35" dirty="0"/>
              <a:t> </a:t>
            </a:r>
            <a:r>
              <a:rPr spc="-95" dirty="0"/>
              <a:t>Question-</a:t>
            </a:r>
            <a:r>
              <a:rPr spc="-305" dirty="0"/>
              <a:t>8</a:t>
            </a: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rcRect l="7547" t="5236" r="7570" b="5952"/>
          <a:stretch/>
        </p:blipFill>
        <p:spPr>
          <a:xfrm>
            <a:off x="392247" y="1181620"/>
            <a:ext cx="5120457" cy="3436962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1009375" y="4479302"/>
            <a:ext cx="3886200" cy="2248553"/>
            <a:chOff x="7110983" y="4011929"/>
            <a:chExt cx="4950460" cy="2702560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10983" y="4011929"/>
              <a:ext cx="4949952" cy="270205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175753" y="4076699"/>
              <a:ext cx="4824984" cy="2577084"/>
            </a:xfrm>
            <a:prstGeom prst="rect">
              <a:avLst/>
            </a:prstGeom>
          </p:spPr>
        </p:pic>
      </p:grpSp>
      <p:grpSp>
        <p:nvGrpSpPr>
          <p:cNvPr id="11" name="object 3">
            <a:extLst>
              <a:ext uri="{FF2B5EF4-FFF2-40B4-BE49-F238E27FC236}">
                <a16:creationId xmlns:a16="http://schemas.microsoft.com/office/drawing/2014/main" id="{67F8CC2D-C1A1-2EC1-5150-326E5949BE59}"/>
              </a:ext>
            </a:extLst>
          </p:cNvPr>
          <p:cNvGrpSpPr/>
          <p:nvPr/>
        </p:nvGrpSpPr>
        <p:grpSpPr>
          <a:xfrm>
            <a:off x="0" y="12841"/>
            <a:ext cx="12115800" cy="1238387"/>
            <a:chOff x="3655314" y="268998"/>
            <a:chExt cx="4532376" cy="701027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7FEEC84F-2552-9CCF-154E-A82B5D94F638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655314" y="268998"/>
              <a:ext cx="4532376" cy="701027"/>
            </a:xfrm>
            <a:prstGeom prst="rect">
              <a:avLst/>
            </a:prstGeom>
          </p:spPr>
        </p:pic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22957BA8-2C76-2EA8-4F8F-D7A6540EA94A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715888" y="326063"/>
              <a:ext cx="4406646" cy="575309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AF2BAB9-7E3A-5E1D-0296-577E3AA49AFC}"/>
              </a:ext>
            </a:extLst>
          </p:cNvPr>
          <p:cNvSpPr txBox="1"/>
          <p:nvPr/>
        </p:nvSpPr>
        <p:spPr>
          <a:xfrm>
            <a:off x="495697" y="252855"/>
            <a:ext cx="100961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75920" indent="-365125">
              <a:spcBef>
                <a:spcPts val="100"/>
              </a:spcBef>
              <a:buSzPct val="97222"/>
              <a:buFont typeface="Wingdings"/>
              <a:buChar char=""/>
              <a:tabLst>
                <a:tab pos="375920" algn="l"/>
              </a:tabLst>
            </a:pP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Give a count of the different Price Ranges for Each Stock.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498E6C6-4A82-583C-8EAE-54993F09C9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133845"/>
              </p:ext>
            </p:extLst>
          </p:nvPr>
        </p:nvGraphicFramePr>
        <p:xfrm>
          <a:off x="5904951" y="1752600"/>
          <a:ext cx="5638800" cy="426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927621" y="112214"/>
            <a:ext cx="4044568" cy="528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5" dirty="0"/>
              <a:t>Business</a:t>
            </a:r>
            <a:r>
              <a:rPr spc="35" dirty="0"/>
              <a:t> </a:t>
            </a:r>
            <a:r>
              <a:rPr spc="-95" dirty="0"/>
              <a:t>Question-</a:t>
            </a:r>
            <a:r>
              <a:rPr spc="-305" dirty="0"/>
              <a:t>9</a:t>
            </a: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rcRect l="2359" t="5831" r="2352" b="7849"/>
          <a:stretch/>
        </p:blipFill>
        <p:spPr>
          <a:xfrm>
            <a:off x="533400" y="1675984"/>
            <a:ext cx="5457245" cy="2842057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1447800" y="4580541"/>
            <a:ext cx="3124200" cy="2165245"/>
            <a:chOff x="7543038" y="3364227"/>
            <a:chExt cx="4496561" cy="3371088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43038" y="3364227"/>
              <a:ext cx="4496561" cy="3371088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07807" y="3429000"/>
              <a:ext cx="4431792" cy="3209007"/>
            </a:xfrm>
            <a:prstGeom prst="rect">
              <a:avLst/>
            </a:prstGeom>
          </p:spPr>
        </p:pic>
      </p:grpSp>
      <p:grpSp>
        <p:nvGrpSpPr>
          <p:cNvPr id="11" name="object 3">
            <a:extLst>
              <a:ext uri="{FF2B5EF4-FFF2-40B4-BE49-F238E27FC236}">
                <a16:creationId xmlns:a16="http://schemas.microsoft.com/office/drawing/2014/main" id="{14D76322-6235-8CED-C32C-62672A68E4AC}"/>
              </a:ext>
            </a:extLst>
          </p:cNvPr>
          <p:cNvGrpSpPr/>
          <p:nvPr/>
        </p:nvGrpSpPr>
        <p:grpSpPr>
          <a:xfrm>
            <a:off x="-1" y="0"/>
            <a:ext cx="12039600" cy="1676399"/>
            <a:chOff x="3655314" y="268998"/>
            <a:chExt cx="4532630" cy="701040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6896D743-197D-E093-3782-3E7639A4BC3C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655314" y="268998"/>
              <a:ext cx="4532376" cy="701027"/>
            </a:xfrm>
            <a:prstGeom prst="rect">
              <a:avLst/>
            </a:prstGeom>
          </p:spPr>
        </p:pic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1A588CA6-3A12-4FB1-EF86-D969E11601B9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719322" y="332993"/>
              <a:ext cx="4406646" cy="575309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6457950-5889-0D7B-2218-3CBD878FDCE6}"/>
              </a:ext>
            </a:extLst>
          </p:cNvPr>
          <p:cNvSpPr txBox="1"/>
          <p:nvPr/>
        </p:nvSpPr>
        <p:spPr>
          <a:xfrm>
            <a:off x="166928" y="249398"/>
            <a:ext cx="11263072" cy="1231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marR="5080" indent="-342900">
              <a:lnSpc>
                <a:spcPts val="3020"/>
              </a:lnSpc>
              <a:spcBef>
                <a:spcPts val="484"/>
              </a:spcBef>
              <a:buFont typeface="Wingdings"/>
              <a:buChar char=""/>
              <a:tabLst>
                <a:tab pos="355600" algn="l"/>
              </a:tabLst>
            </a:pPr>
            <a:r>
              <a:rPr lang="en-US" sz="2400" b="1" dirty="0">
                <a:solidFill>
                  <a:srgbClr val="FFFFFF"/>
                </a:solidFill>
                <a:latin typeface="Calibri"/>
                <a:cs typeface="Calibri"/>
              </a:rPr>
              <a:t>Detect users who have experienced more than three significant fluctuations in enquiry prices. A significant fluctuation is defined as a change in price that exceeds 10 units compared to the previous enquiry price.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6051149E-D928-EA54-0D41-9BCC079D6A0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6590028"/>
              </p:ext>
            </p:extLst>
          </p:nvPr>
        </p:nvGraphicFramePr>
        <p:xfrm>
          <a:off x="6627511" y="2209800"/>
          <a:ext cx="5048022" cy="38276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016935" y="-7548"/>
            <a:ext cx="4044568" cy="528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100"/>
              </a:spcBef>
            </a:pPr>
            <a:r>
              <a:rPr sz="3100" spc="-175" dirty="0"/>
              <a:t>Business</a:t>
            </a:r>
            <a:r>
              <a:rPr sz="3100" spc="55" dirty="0"/>
              <a:t> </a:t>
            </a:r>
            <a:r>
              <a:rPr sz="3100" spc="-85" dirty="0"/>
              <a:t>Question-</a:t>
            </a:r>
            <a:r>
              <a:rPr sz="3100" spc="-285" dirty="0"/>
              <a:t>10</a:t>
            </a:r>
            <a:endParaRPr sz="3100" dirty="0"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rcRect l="5109" t="8084" r="4503" b="6942"/>
          <a:stretch/>
        </p:blipFill>
        <p:spPr>
          <a:xfrm>
            <a:off x="304800" y="1905000"/>
            <a:ext cx="5913406" cy="4191000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7182103" y="4907181"/>
            <a:ext cx="3810000" cy="1804646"/>
            <a:chOff x="6934961" y="2963417"/>
            <a:chExt cx="5135880" cy="2232025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34961" y="2963417"/>
              <a:ext cx="5135880" cy="2231897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999731" y="3028187"/>
              <a:ext cx="5010912" cy="2106930"/>
            </a:xfrm>
            <a:prstGeom prst="rect">
              <a:avLst/>
            </a:prstGeom>
          </p:spPr>
        </p:pic>
      </p:grpSp>
      <p:grpSp>
        <p:nvGrpSpPr>
          <p:cNvPr id="11" name="object 3">
            <a:extLst>
              <a:ext uri="{FF2B5EF4-FFF2-40B4-BE49-F238E27FC236}">
                <a16:creationId xmlns:a16="http://schemas.microsoft.com/office/drawing/2014/main" id="{CEE15541-57D7-EF99-976B-4297EBBB4E69}"/>
              </a:ext>
            </a:extLst>
          </p:cNvPr>
          <p:cNvGrpSpPr/>
          <p:nvPr/>
        </p:nvGrpSpPr>
        <p:grpSpPr>
          <a:xfrm>
            <a:off x="1" y="-7548"/>
            <a:ext cx="12115800" cy="1683948"/>
            <a:chOff x="3655314" y="268998"/>
            <a:chExt cx="4532630" cy="701040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D218C01C-CAC2-94D1-8B83-DF89CB2A165E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655314" y="268998"/>
              <a:ext cx="4532376" cy="701027"/>
            </a:xfrm>
            <a:prstGeom prst="rect">
              <a:avLst/>
            </a:prstGeom>
          </p:spPr>
        </p:pic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B3506E58-BC1B-CAE3-C940-960E3B1067CF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719322" y="332993"/>
              <a:ext cx="4406646" cy="575309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51231A9-C69C-244E-248B-3DFE55A07E52}"/>
              </a:ext>
            </a:extLst>
          </p:cNvPr>
          <p:cNvSpPr txBox="1"/>
          <p:nvPr/>
        </p:nvSpPr>
        <p:spPr>
          <a:xfrm>
            <a:off x="241861" y="254344"/>
            <a:ext cx="11261655" cy="1231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marR="5080" indent="-342900">
              <a:lnSpc>
                <a:spcPts val="3020"/>
              </a:lnSpc>
              <a:spcBef>
                <a:spcPts val="484"/>
              </a:spcBef>
              <a:buFont typeface="Wingdings"/>
              <a:buChar char=""/>
              <a:tabLst>
                <a:tab pos="355600" algn="l"/>
              </a:tabLst>
            </a:pPr>
            <a:r>
              <a:rPr lang="en-US" sz="2400" b="1" dirty="0">
                <a:solidFill>
                  <a:srgbClr val="FFFFFF"/>
                </a:solidFill>
                <a:latin typeface="Calibri"/>
                <a:cs typeface="Calibri"/>
              </a:rPr>
              <a:t>Write a query to find the top 5 entities with the highest average order volume, excluding any extreme values. Calculate the average order volume for each entity, rounding the result to two decimal places.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21018F3-4D9C-1869-1307-58BE412910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1197861"/>
              </p:ext>
            </p:extLst>
          </p:nvPr>
        </p:nvGraphicFramePr>
        <p:xfrm>
          <a:off x="6477000" y="1708696"/>
          <a:ext cx="5220207" cy="30080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100"/>
              </a:spcBef>
            </a:pPr>
            <a:r>
              <a:rPr sz="3100" spc="-175" dirty="0"/>
              <a:t>Business</a:t>
            </a:r>
            <a:r>
              <a:rPr sz="3100" spc="55" dirty="0"/>
              <a:t> </a:t>
            </a:r>
            <a:r>
              <a:rPr sz="3100" spc="-85" dirty="0"/>
              <a:t>Question-</a:t>
            </a:r>
            <a:r>
              <a:rPr sz="3100" spc="-285" dirty="0"/>
              <a:t>12</a:t>
            </a:r>
            <a:endParaRPr sz="3100" dirty="0"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rcRect l="3862" t="5695" r="4416" b="7709"/>
          <a:stretch/>
        </p:blipFill>
        <p:spPr>
          <a:xfrm>
            <a:off x="332211" y="1326987"/>
            <a:ext cx="5162452" cy="3104655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609600" y="4526201"/>
            <a:ext cx="4038600" cy="2155948"/>
            <a:chOff x="7039356" y="4227578"/>
            <a:chExt cx="5031740" cy="2571750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039356" y="4227578"/>
              <a:ext cx="5031486" cy="257175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104126" y="4292345"/>
              <a:ext cx="4906518" cy="2446780"/>
            </a:xfrm>
            <a:prstGeom prst="rect">
              <a:avLst/>
            </a:prstGeom>
          </p:spPr>
        </p:pic>
      </p:grpSp>
      <p:grpSp>
        <p:nvGrpSpPr>
          <p:cNvPr id="11" name="object 3">
            <a:extLst>
              <a:ext uri="{FF2B5EF4-FFF2-40B4-BE49-F238E27FC236}">
                <a16:creationId xmlns:a16="http://schemas.microsoft.com/office/drawing/2014/main" id="{AE36C789-3A8A-DC67-9AB6-3F69BF40F10C}"/>
              </a:ext>
            </a:extLst>
          </p:cNvPr>
          <p:cNvGrpSpPr/>
          <p:nvPr/>
        </p:nvGrpSpPr>
        <p:grpSpPr>
          <a:xfrm>
            <a:off x="18473" y="-62777"/>
            <a:ext cx="12039600" cy="1389790"/>
            <a:chOff x="3655314" y="268998"/>
            <a:chExt cx="4532630" cy="701040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A7E2157B-6A1D-ED5F-47C4-7960B9A8ED62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655314" y="268998"/>
              <a:ext cx="4532376" cy="701027"/>
            </a:xfrm>
            <a:prstGeom prst="rect">
              <a:avLst/>
            </a:prstGeom>
          </p:spPr>
        </p:pic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EB7ADC84-E444-25C8-76BF-BC2EA3DA9D24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719322" y="332993"/>
              <a:ext cx="4406646" cy="575309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34CCF08-33FA-C380-86E1-68F6A5FA6954}"/>
              </a:ext>
            </a:extLst>
          </p:cNvPr>
          <p:cNvSpPr txBox="1"/>
          <p:nvPr/>
        </p:nvSpPr>
        <p:spPr>
          <a:xfrm>
            <a:off x="298548" y="116256"/>
            <a:ext cx="11552814" cy="107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marR="5080" indent="-344805">
              <a:lnSpc>
                <a:spcPts val="3890"/>
              </a:lnSpc>
              <a:spcBef>
                <a:spcPts val="585"/>
              </a:spcBef>
              <a:buSzPct val="97222"/>
              <a:buFont typeface="Wingdings"/>
              <a:buChar char=""/>
              <a:tabLst>
                <a:tab pos="355600" algn="l"/>
                <a:tab pos="375920" algn="l"/>
              </a:tabLst>
            </a:pPr>
            <a:r>
              <a:rPr lang="en-US" sz="2800" b="1" spc="-425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Find Stocks with a Price Drop of More Than 90% Compared to the Previous Transaction</a:t>
            </a:r>
            <a:r>
              <a:rPr lang="en-US" sz="2800" b="1" spc="-49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lang="en-US" sz="2800" dirty="0">
              <a:latin typeface="Calibri"/>
              <a:cs typeface="Calibri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33F92F7-9A69-BC2D-DA98-6AF4F6C9E3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5669062"/>
              </p:ext>
            </p:extLst>
          </p:nvPr>
        </p:nvGraphicFramePr>
        <p:xfrm>
          <a:off x="5943600" y="1752600"/>
          <a:ext cx="5924452" cy="4038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100"/>
              </a:spcBef>
            </a:pPr>
            <a:r>
              <a:rPr sz="3100" spc="-175" dirty="0"/>
              <a:t>Business</a:t>
            </a:r>
            <a:r>
              <a:rPr sz="3100" spc="55" dirty="0"/>
              <a:t> </a:t>
            </a:r>
            <a:r>
              <a:rPr sz="3100" spc="-85" dirty="0"/>
              <a:t>Question-</a:t>
            </a:r>
            <a:r>
              <a:rPr sz="3100" spc="-285" dirty="0"/>
              <a:t>13</a:t>
            </a:r>
            <a:endParaRPr sz="3100" dirty="0"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rcRect l="5537" t="10010" r="6225" b="11912"/>
          <a:stretch/>
        </p:blipFill>
        <p:spPr>
          <a:xfrm>
            <a:off x="440944" y="1609101"/>
            <a:ext cx="5556013" cy="2618104"/>
          </a:xfrm>
          <a:prstGeom prst="rect">
            <a:avLst/>
          </a:prstGeom>
        </p:spPr>
      </p:pic>
      <p:grpSp>
        <p:nvGrpSpPr>
          <p:cNvPr id="8" name="object 8"/>
          <p:cNvGrpSpPr/>
          <p:nvPr/>
        </p:nvGrpSpPr>
        <p:grpSpPr>
          <a:xfrm>
            <a:off x="6831044" y="1653941"/>
            <a:ext cx="4917440" cy="2477701"/>
            <a:chOff x="6975347" y="3652265"/>
            <a:chExt cx="4993640" cy="3046095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975347" y="3652265"/>
              <a:ext cx="4993386" cy="304571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040117" y="3717035"/>
              <a:ext cx="4868418" cy="2920746"/>
            </a:xfrm>
            <a:prstGeom prst="rect">
              <a:avLst/>
            </a:prstGeom>
          </p:spPr>
        </p:pic>
      </p:grpSp>
      <p:grpSp>
        <p:nvGrpSpPr>
          <p:cNvPr id="11" name="object 3">
            <a:extLst>
              <a:ext uri="{FF2B5EF4-FFF2-40B4-BE49-F238E27FC236}">
                <a16:creationId xmlns:a16="http://schemas.microsoft.com/office/drawing/2014/main" id="{E27D6FB1-201D-B91C-84EC-A0F11673EC53}"/>
              </a:ext>
            </a:extLst>
          </p:cNvPr>
          <p:cNvGrpSpPr/>
          <p:nvPr/>
        </p:nvGrpSpPr>
        <p:grpSpPr>
          <a:xfrm>
            <a:off x="38100" y="85385"/>
            <a:ext cx="12115800" cy="1437371"/>
            <a:chOff x="3655314" y="268998"/>
            <a:chExt cx="4532630" cy="701040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FF29BE12-48F4-C64E-D861-D0875A01B1E1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655314" y="268998"/>
              <a:ext cx="4532376" cy="701027"/>
            </a:xfrm>
            <a:prstGeom prst="rect">
              <a:avLst/>
            </a:prstGeom>
          </p:spPr>
        </p:pic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C00F6EB3-04DE-BD4E-AA17-E3C6FAC4E7D4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719322" y="332993"/>
              <a:ext cx="4406646" cy="575309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FE93ACB-EA47-7EC0-AE6B-A98C31A31CC5}"/>
              </a:ext>
            </a:extLst>
          </p:cNvPr>
          <p:cNvSpPr txBox="1"/>
          <p:nvPr/>
        </p:nvSpPr>
        <p:spPr>
          <a:xfrm>
            <a:off x="296830" y="256744"/>
            <a:ext cx="11779043" cy="10623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marR="5080" indent="-344805">
              <a:lnSpc>
                <a:spcPts val="3890"/>
              </a:lnSpc>
              <a:spcBef>
                <a:spcPts val="585"/>
              </a:spcBef>
              <a:buSzPct val="97222"/>
              <a:buFont typeface="Wingdings"/>
              <a:buChar char=""/>
              <a:tabLst>
                <a:tab pos="355600" algn="l"/>
                <a:tab pos="375920" algn="l"/>
              </a:tabLst>
            </a:pPr>
            <a:r>
              <a:rPr lang="en-US" sz="3200" b="1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Retrieve Orders with Manipulated Prices Higher Than the Average Manipulated Price for Each Stock.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CC9C1C7-470C-2941-7F60-4B8A24DFE7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1961670"/>
              </p:ext>
            </p:extLst>
          </p:nvPr>
        </p:nvGraphicFramePr>
        <p:xfrm>
          <a:off x="2667000" y="4256900"/>
          <a:ext cx="5867400" cy="24773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913378" y="325373"/>
            <a:ext cx="4044568" cy="4898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100"/>
              </a:spcBef>
            </a:pPr>
            <a:r>
              <a:rPr sz="3100" spc="-175" dirty="0" err="1"/>
              <a:t>Busiess</a:t>
            </a:r>
            <a:r>
              <a:rPr sz="3100" spc="55" dirty="0"/>
              <a:t> </a:t>
            </a:r>
            <a:r>
              <a:rPr sz="3100" spc="-85" dirty="0"/>
              <a:t>Question-</a:t>
            </a:r>
            <a:r>
              <a:rPr sz="3100" spc="-285" dirty="0"/>
              <a:t>15</a:t>
            </a:r>
            <a:endParaRPr sz="3100" dirty="0"/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rcRect l="3346" t="6399" r="4093" b="7452"/>
          <a:stretch/>
        </p:blipFill>
        <p:spPr>
          <a:xfrm>
            <a:off x="392859" y="1423774"/>
            <a:ext cx="6236541" cy="3419225"/>
          </a:xfrm>
          <a:prstGeom prst="rect">
            <a:avLst/>
          </a:prstGeom>
        </p:spPr>
      </p:pic>
      <p:grpSp>
        <p:nvGrpSpPr>
          <p:cNvPr id="11" name="object 3">
            <a:extLst>
              <a:ext uri="{FF2B5EF4-FFF2-40B4-BE49-F238E27FC236}">
                <a16:creationId xmlns:a16="http://schemas.microsoft.com/office/drawing/2014/main" id="{02D1EFF5-9F5E-6432-CC24-E23C1E706D5E}"/>
              </a:ext>
            </a:extLst>
          </p:cNvPr>
          <p:cNvGrpSpPr/>
          <p:nvPr/>
        </p:nvGrpSpPr>
        <p:grpSpPr>
          <a:xfrm>
            <a:off x="0" y="0"/>
            <a:ext cx="12192000" cy="1458723"/>
            <a:chOff x="3655314" y="268998"/>
            <a:chExt cx="4532630" cy="701040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C415062B-FA64-483F-7D0D-4D1030432BE4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55314" y="268998"/>
              <a:ext cx="4532376" cy="701027"/>
            </a:xfrm>
            <a:prstGeom prst="rect">
              <a:avLst/>
            </a:prstGeom>
          </p:spPr>
        </p:pic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81860122-3C95-ED67-2415-A38AD7C7746E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719322" y="332993"/>
              <a:ext cx="4406646" cy="575309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24640A8-8D5A-F5E6-6693-8705C315A77C}"/>
              </a:ext>
            </a:extLst>
          </p:cNvPr>
          <p:cNvSpPr txBox="1"/>
          <p:nvPr/>
        </p:nvSpPr>
        <p:spPr>
          <a:xfrm>
            <a:off x="519513" y="231861"/>
            <a:ext cx="11588793" cy="1017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4965" marR="5080" indent="-346710">
              <a:lnSpc>
                <a:spcPts val="3670"/>
              </a:lnSpc>
              <a:spcBef>
                <a:spcPts val="565"/>
              </a:spcBef>
              <a:buSzPct val="97058"/>
              <a:buFont typeface="Wingdings"/>
              <a:buChar char=""/>
              <a:tabLst>
                <a:tab pos="354965" algn="l"/>
              </a:tabLst>
            </a:pP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Determine the top 3 Most Common market manipulation Type and Its Average Price for Each Stock.</a:t>
            </a:r>
          </a:p>
        </p:txBody>
      </p:sp>
      <p:pic>
        <p:nvPicPr>
          <p:cNvPr id="17" name="object 9">
            <a:extLst>
              <a:ext uri="{FF2B5EF4-FFF2-40B4-BE49-F238E27FC236}">
                <a16:creationId xmlns:a16="http://schemas.microsoft.com/office/drawing/2014/main" id="{B8F1B4B1-437D-D31C-2AC3-1E8E8920C23D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59750" y="4906340"/>
            <a:ext cx="4876800" cy="1777351"/>
          </a:xfrm>
          <a:prstGeom prst="rect">
            <a:avLst/>
          </a:prstGeom>
        </p:spPr>
      </p:pic>
      <p:pic>
        <p:nvPicPr>
          <p:cNvPr id="18" name="object 1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74050" y="4969679"/>
            <a:ext cx="4648200" cy="1650671"/>
          </a:xfrm>
          <a:prstGeom prst="rect">
            <a:avLst/>
          </a:prstGeom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0F8E113-AECB-9845-341F-C11B07075C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0131207"/>
              </p:ext>
            </p:extLst>
          </p:nvPr>
        </p:nvGraphicFramePr>
        <p:xfrm>
          <a:off x="7022259" y="1828800"/>
          <a:ext cx="4731576" cy="449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2400" y="17253"/>
            <a:ext cx="4532630" cy="701040"/>
            <a:chOff x="3655314" y="268998"/>
            <a:chExt cx="4532630" cy="70104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55314" y="268998"/>
              <a:ext cx="4532376" cy="701027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19322" y="332993"/>
              <a:ext cx="4406646" cy="57530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96304" y="101376"/>
            <a:ext cx="4044568" cy="528319"/>
          </a:xfrm>
          <a:prstGeom prst="rect">
            <a:avLst/>
          </a:prstGeom>
        </p:spPr>
        <p:txBody>
          <a:bodyPr vert="horz" wrap="square" lIns="0" tIns="108839" rIns="0" bIns="0" rtlCol="0">
            <a:spAutoFit/>
          </a:bodyPr>
          <a:lstStyle/>
          <a:p>
            <a:pPr marL="27305">
              <a:lnSpc>
                <a:spcPct val="100000"/>
              </a:lnSpc>
              <a:spcBef>
                <a:spcPts val="95"/>
              </a:spcBef>
            </a:pPr>
            <a:r>
              <a:rPr sz="2000" dirty="0"/>
              <a:t>Key </a:t>
            </a:r>
            <a:r>
              <a:rPr sz="2000" spc="-90" dirty="0"/>
              <a:t>Findings-</a:t>
            </a:r>
            <a:r>
              <a:rPr sz="2000" spc="-85" dirty="0"/>
              <a:t>Transaction</a:t>
            </a:r>
            <a:r>
              <a:rPr sz="2000" spc="-15" dirty="0"/>
              <a:t> </a:t>
            </a:r>
            <a:r>
              <a:rPr sz="2000" spc="-225" dirty="0"/>
              <a:t>&amp;</a:t>
            </a:r>
            <a:r>
              <a:rPr sz="2000" spc="5" dirty="0"/>
              <a:t> </a:t>
            </a:r>
            <a:r>
              <a:rPr sz="2000" spc="-10" dirty="0"/>
              <a:t>Price</a:t>
            </a:r>
            <a:endParaRPr sz="2000" dirty="0"/>
          </a:p>
        </p:txBody>
      </p:sp>
      <p:sp>
        <p:nvSpPr>
          <p:cNvPr id="6" name="object 6"/>
          <p:cNvSpPr txBox="1"/>
          <p:nvPr/>
        </p:nvSpPr>
        <p:spPr>
          <a:xfrm>
            <a:off x="216408" y="1295400"/>
            <a:ext cx="7442834" cy="47577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355600" algn="l"/>
              </a:tabLst>
            </a:pP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Out</a:t>
            </a:r>
            <a:r>
              <a:rPr sz="2200" spc="-7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of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all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surveillance</a:t>
            </a:r>
            <a:r>
              <a:rPr sz="22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data, </a:t>
            </a: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SID072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has</a:t>
            </a:r>
            <a:r>
              <a:rPr sz="22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greatest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overall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transaction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value.</a:t>
            </a:r>
            <a:endParaRPr sz="2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5080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</a:tabLst>
            </a:pP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Chevron Corp.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had</a:t>
            </a:r>
            <a:r>
              <a:rPr sz="2200" spc="-9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200" spc="-7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largest</a:t>
            </a:r>
            <a:r>
              <a:rPr sz="22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order</a:t>
            </a:r>
            <a:r>
              <a:rPr sz="22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volume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(430,154),</a:t>
            </a:r>
            <a:r>
              <a:rPr sz="22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with</a:t>
            </a:r>
            <a:r>
              <a:rPr sz="22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Tesla Inc</a:t>
            </a:r>
            <a:r>
              <a:rPr sz="2200" spc="-175" dirty="0">
                <a:solidFill>
                  <a:schemeClr val="tx1"/>
                </a:solidFill>
                <a:latin typeface="Microsoft Himalaya"/>
                <a:cs typeface="Microsoft Himalaya"/>
              </a:rPr>
              <a:t>.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 (393,859)</a:t>
            </a:r>
            <a:r>
              <a:rPr sz="22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Procter &amp; Gamble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(415,464)</a:t>
            </a:r>
            <a:r>
              <a:rPr sz="2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following.</a:t>
            </a:r>
            <a:endParaRPr sz="2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Font typeface="Wingdings"/>
              <a:buChar char=""/>
              <a:tabLst>
                <a:tab pos="355600" algn="l"/>
              </a:tabLst>
            </a:pP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greatest</a:t>
            </a:r>
            <a:r>
              <a:rPr sz="2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range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(100+)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has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majority</a:t>
            </a:r>
            <a:r>
              <a:rPr sz="2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of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transactions.</a:t>
            </a:r>
            <a:endParaRPr sz="2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443230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</a:tabLst>
            </a:pP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top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5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stocks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by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transaction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percentage</a:t>
            </a:r>
            <a:r>
              <a:rPr sz="22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are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PepsiCo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Inc.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(4.67%),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Abbott</a:t>
            </a:r>
            <a:r>
              <a:rPr sz="2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Laboratories (4.67%),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Alpha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Corp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(4.00%),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Gamma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Inc.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(3.78%),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Johnson</a:t>
            </a:r>
            <a:r>
              <a:rPr sz="22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&amp;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Johnson</a:t>
            </a:r>
            <a:r>
              <a:rPr sz="22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(3.56%).</a:t>
            </a:r>
            <a:endParaRPr sz="2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241935" indent="-342900">
              <a:lnSpc>
                <a:spcPts val="2640"/>
              </a:lnSpc>
              <a:spcBef>
                <a:spcPts val="85"/>
              </a:spcBef>
              <a:buFont typeface="Wingdings"/>
              <a:buChar char=""/>
              <a:tabLst>
                <a:tab pos="355600" algn="l"/>
              </a:tabLst>
            </a:pP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With</a:t>
            </a:r>
            <a:r>
              <a:rPr sz="2200" spc="-9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a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positive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22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difference</a:t>
            </a:r>
            <a:r>
              <a:rPr sz="22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of</a:t>
            </a:r>
            <a:r>
              <a:rPr sz="22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$409.54,</a:t>
            </a:r>
            <a:r>
              <a:rPr sz="2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JPMorgan Chase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displayed</a:t>
            </a:r>
            <a:r>
              <a:rPr sz="22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2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largest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positive differential,</a:t>
            </a:r>
            <a:r>
              <a:rPr sz="2200" spc="-8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followed</a:t>
            </a:r>
            <a:r>
              <a:rPr sz="22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by</a:t>
            </a:r>
            <a:r>
              <a:rPr sz="22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Toyota Motor Corp</a:t>
            </a:r>
            <a:r>
              <a:rPr sz="2200" b="1" spc="-270" dirty="0">
                <a:solidFill>
                  <a:schemeClr val="tx1"/>
                </a:solidFill>
                <a:latin typeface="Calibri"/>
                <a:cs typeface="Calibri"/>
              </a:rPr>
              <a:t>.</a:t>
            </a:r>
            <a:r>
              <a:rPr sz="2200" b="1" spc="-12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($207.87)</a:t>
            </a:r>
            <a:r>
              <a:rPr sz="22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2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Walmart Inc.</a:t>
            </a:r>
            <a:r>
              <a:rPr sz="2200" b="1" spc="-13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($400.75).</a:t>
            </a:r>
            <a:endParaRPr sz="2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indent="-342900">
              <a:lnSpc>
                <a:spcPts val="2555"/>
              </a:lnSpc>
              <a:buFont typeface="Wingdings"/>
              <a:buChar char=""/>
              <a:tabLst>
                <a:tab pos="355600" algn="l"/>
              </a:tabLst>
            </a:pP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Microsoft Corp</a:t>
            </a:r>
            <a:r>
              <a:rPr sz="2200" b="1" spc="-140" dirty="0">
                <a:solidFill>
                  <a:schemeClr val="tx1"/>
                </a:solidFill>
                <a:latin typeface="Calibri"/>
                <a:cs typeface="Calibri"/>
              </a:rPr>
              <a:t>.</a:t>
            </a:r>
            <a:r>
              <a:rPr sz="2200" spc="-140" dirty="0">
                <a:solidFill>
                  <a:schemeClr val="tx1"/>
                </a:solidFill>
                <a:latin typeface="Microsoft Himalaya"/>
                <a:cs typeface="Microsoft Himalaya"/>
              </a:rPr>
              <a:t>topped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200" spc="-9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growth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chart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in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2021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with</a:t>
            </a:r>
            <a:r>
              <a:rPr sz="22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a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1948.25%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rise.</a:t>
            </a:r>
            <a:endParaRPr sz="2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109855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</a:tabLst>
            </a:pP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There</a:t>
            </a:r>
            <a:r>
              <a:rPr sz="2200" spc="-9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were</a:t>
            </a:r>
            <a:r>
              <a:rPr sz="2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fifteen transactions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involving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different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equities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that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saw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declines</a:t>
            </a:r>
            <a:r>
              <a:rPr sz="2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exceeding </a:t>
            </a:r>
            <a:r>
              <a:rPr sz="2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90%.</a:t>
            </a:r>
            <a:endParaRPr sz="2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indent="-342900">
              <a:lnSpc>
                <a:spcPct val="100000"/>
              </a:lnSpc>
              <a:spcBef>
                <a:spcPts val="85"/>
              </a:spcBef>
              <a:buFont typeface="Wingdings"/>
              <a:buChar char=""/>
              <a:tabLst>
                <a:tab pos="355600" algn="l"/>
              </a:tabLst>
            </a:pP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At</a:t>
            </a:r>
            <a:r>
              <a:rPr sz="22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301.91%,</a:t>
            </a:r>
            <a:r>
              <a:rPr sz="22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b="1" dirty="0">
                <a:solidFill>
                  <a:schemeClr val="tx1"/>
                </a:solidFill>
                <a:latin typeface="Calibri"/>
                <a:cs typeface="Calibri"/>
              </a:rPr>
              <a:t>JPMorgan Chase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experienced</a:t>
            </a:r>
            <a:r>
              <a:rPr sz="2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2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largest</a:t>
            </a:r>
            <a:r>
              <a:rPr sz="22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post-manipulation</a:t>
            </a:r>
            <a:r>
              <a:rPr sz="2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22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increase.</a:t>
            </a:r>
            <a:endParaRPr sz="2200" dirty="0">
              <a:solidFill>
                <a:schemeClr val="tx1"/>
              </a:solidFill>
              <a:latin typeface="Microsoft Himalaya"/>
              <a:cs typeface="Microsoft Himalay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8075676" y="2132076"/>
            <a:ext cx="3553460" cy="3553460"/>
            <a:chOff x="8075676" y="2132076"/>
            <a:chExt cx="3553460" cy="3553460"/>
          </a:xfrm>
        </p:grpSpPr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075676" y="2132088"/>
              <a:ext cx="3553205" cy="3553206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126730" y="2132076"/>
              <a:ext cx="3455670" cy="345567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142556" y="76200"/>
            <a:ext cx="4648201" cy="1008127"/>
            <a:chOff x="6658356" y="1420355"/>
            <a:chExt cx="4780915" cy="106362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658356" y="1420355"/>
              <a:ext cx="4780788" cy="106300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722364" y="1484375"/>
              <a:ext cx="4655058" cy="937260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09600" y="296586"/>
            <a:ext cx="386651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80" dirty="0"/>
              <a:t>Table</a:t>
            </a:r>
            <a:r>
              <a:rPr sz="3200" spc="-160" dirty="0"/>
              <a:t> </a:t>
            </a:r>
            <a:r>
              <a:rPr sz="3200" spc="-114" dirty="0"/>
              <a:t>of</a:t>
            </a:r>
            <a:r>
              <a:rPr sz="3200" spc="-150" dirty="0"/>
              <a:t> </a:t>
            </a:r>
            <a:r>
              <a:rPr sz="3200" spc="-75" dirty="0"/>
              <a:t>Contents</a:t>
            </a:r>
            <a:endParaRPr sz="3200" dirty="0"/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04800" y="1906016"/>
            <a:ext cx="5418582" cy="379247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6705600" y="1828800"/>
            <a:ext cx="4829175" cy="3869690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09"/>
              </a:spcBef>
              <a:buChar char="•"/>
              <a:tabLst>
                <a:tab pos="355600" algn="l"/>
              </a:tabLst>
            </a:pP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Introduction</a:t>
            </a:r>
            <a:r>
              <a:rPr sz="2600" spc="-7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2600" spc="-10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Market</a:t>
            </a:r>
            <a:r>
              <a:rPr sz="2600" spc="-8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spc="-10" dirty="0">
                <a:solidFill>
                  <a:schemeClr val="tx1"/>
                </a:solidFill>
                <a:latin typeface="Arial MT"/>
                <a:cs typeface="Arial MT"/>
              </a:rPr>
              <a:t>Abuse</a:t>
            </a:r>
            <a:endParaRPr sz="26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indent="-342900">
              <a:lnSpc>
                <a:spcPct val="100000"/>
              </a:lnSpc>
              <a:spcBef>
                <a:spcPts val="315"/>
              </a:spcBef>
              <a:buChar char="•"/>
              <a:tabLst>
                <a:tab pos="355600" algn="l"/>
              </a:tabLst>
            </a:pP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Common</a:t>
            </a:r>
            <a:r>
              <a:rPr sz="2600" spc="-10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Market</a:t>
            </a:r>
            <a:r>
              <a:rPr sz="2600" spc="-10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Abuse</a:t>
            </a:r>
            <a:r>
              <a:rPr sz="2600" spc="-8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spc="-10" dirty="0">
                <a:solidFill>
                  <a:schemeClr val="tx1"/>
                </a:solidFill>
                <a:latin typeface="Arial MT"/>
                <a:cs typeface="Arial MT"/>
              </a:rPr>
              <a:t>Types</a:t>
            </a:r>
            <a:endParaRPr sz="26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indent="-342900">
              <a:lnSpc>
                <a:spcPct val="100000"/>
              </a:lnSpc>
              <a:spcBef>
                <a:spcPts val="310"/>
              </a:spcBef>
              <a:buChar char="•"/>
              <a:tabLst>
                <a:tab pos="355600" algn="l"/>
              </a:tabLst>
            </a:pP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2600" spc="-7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Analyst's</a:t>
            </a:r>
            <a:r>
              <a:rPr sz="2600" spc="-6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spc="-10" dirty="0">
                <a:solidFill>
                  <a:schemeClr val="tx1"/>
                </a:solidFill>
                <a:latin typeface="Arial MT"/>
                <a:cs typeface="Arial MT"/>
              </a:rPr>
              <a:t>Challenge</a:t>
            </a:r>
            <a:endParaRPr sz="26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indent="-342900">
              <a:lnSpc>
                <a:spcPct val="100000"/>
              </a:lnSpc>
              <a:spcBef>
                <a:spcPts val="315"/>
              </a:spcBef>
              <a:buChar char="•"/>
              <a:tabLst>
                <a:tab pos="355600" algn="l"/>
              </a:tabLst>
            </a:pP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2600" spc="-4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spc="-10" dirty="0">
                <a:solidFill>
                  <a:schemeClr val="tx1"/>
                </a:solidFill>
                <a:latin typeface="Arial MT"/>
                <a:cs typeface="Arial MT"/>
              </a:rPr>
              <a:t>Datasets</a:t>
            </a:r>
            <a:endParaRPr sz="26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indent="-342900">
              <a:lnSpc>
                <a:spcPct val="100000"/>
              </a:lnSpc>
              <a:spcBef>
                <a:spcPts val="310"/>
              </a:spcBef>
              <a:buChar char="•"/>
              <a:tabLst>
                <a:tab pos="355600" algn="l"/>
              </a:tabLst>
            </a:pP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Business</a:t>
            </a:r>
            <a:r>
              <a:rPr lang="en-IN" sz="2600" dirty="0">
                <a:solidFill>
                  <a:schemeClr val="tx1"/>
                </a:solidFill>
                <a:latin typeface="Arial MT"/>
                <a:cs typeface="Arial MT"/>
              </a:rPr>
              <a:t> Insights</a:t>
            </a:r>
            <a:endParaRPr sz="26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indent="-342900">
              <a:lnSpc>
                <a:spcPct val="100000"/>
              </a:lnSpc>
              <a:spcBef>
                <a:spcPts val="315"/>
              </a:spcBef>
              <a:buChar char="•"/>
              <a:tabLst>
                <a:tab pos="355600" algn="l"/>
              </a:tabLst>
            </a:pP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Key</a:t>
            </a:r>
            <a:r>
              <a:rPr sz="26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spc="-10" dirty="0">
                <a:solidFill>
                  <a:schemeClr val="tx1"/>
                </a:solidFill>
                <a:latin typeface="Arial MT"/>
                <a:cs typeface="Arial MT"/>
              </a:rPr>
              <a:t>Findings</a:t>
            </a:r>
            <a:endParaRPr sz="26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marR="1710055" indent="-343535">
              <a:lnSpc>
                <a:spcPts val="2810"/>
              </a:lnSpc>
              <a:spcBef>
                <a:spcPts val="660"/>
              </a:spcBef>
              <a:buChar char="•"/>
              <a:tabLst>
                <a:tab pos="355600" algn="l"/>
              </a:tabLst>
            </a:pP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Conclusion</a:t>
            </a:r>
            <a:r>
              <a:rPr sz="2600" spc="-1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spc="-25" dirty="0">
                <a:solidFill>
                  <a:schemeClr val="tx1"/>
                </a:solidFill>
                <a:latin typeface="Arial MT"/>
                <a:cs typeface="Arial MT"/>
              </a:rPr>
              <a:t>and </a:t>
            </a:r>
            <a:r>
              <a:rPr sz="2600" spc="-10" dirty="0">
                <a:solidFill>
                  <a:schemeClr val="tx1"/>
                </a:solidFill>
                <a:latin typeface="Arial MT"/>
                <a:cs typeface="Arial MT"/>
              </a:rPr>
              <a:t>Recommendations</a:t>
            </a:r>
            <a:endParaRPr sz="26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indent="-342900">
              <a:lnSpc>
                <a:spcPct val="100000"/>
              </a:lnSpc>
              <a:spcBef>
                <a:spcPts val="270"/>
              </a:spcBef>
              <a:buChar char="•"/>
              <a:tabLst>
                <a:tab pos="355600" algn="l"/>
              </a:tabLst>
            </a:pPr>
            <a:r>
              <a:rPr sz="2600" dirty="0">
                <a:solidFill>
                  <a:schemeClr val="tx1"/>
                </a:solidFill>
                <a:latin typeface="Arial MT"/>
                <a:cs typeface="Arial MT"/>
              </a:rPr>
              <a:t>Future</a:t>
            </a:r>
            <a:r>
              <a:rPr sz="2600" spc="-9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600" spc="-20" dirty="0">
                <a:solidFill>
                  <a:schemeClr val="tx1"/>
                </a:solidFill>
                <a:latin typeface="Arial MT"/>
                <a:cs typeface="Arial MT"/>
              </a:rPr>
              <a:t>Work</a:t>
            </a:r>
            <a:endParaRPr sz="26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6813" y="802004"/>
            <a:ext cx="8032115" cy="607858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650"/>
              </a:spcBef>
            </a:pPr>
            <a:endParaRPr sz="1700" dirty="0">
              <a:solidFill>
                <a:schemeClr val="tx1"/>
              </a:solidFill>
              <a:latin typeface="Tahoma"/>
              <a:cs typeface="Tahoma"/>
            </a:endParaRPr>
          </a:p>
          <a:p>
            <a:pPr marL="355600" marR="666750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</a:tabLst>
            </a:pPr>
            <a:r>
              <a:rPr sz="2100" b="1" dirty="0">
                <a:solidFill>
                  <a:schemeClr val="tx1"/>
                </a:solidFill>
                <a:latin typeface="Calibri"/>
                <a:cs typeface="Calibri"/>
              </a:rPr>
              <a:t>Top 3 Manipulated Stocks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by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Avg.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Order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 Price: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 JPMorgan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Chase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($343.32),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Berkshire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Hathaway ($334.69),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Sony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Group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Corp.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($327.5).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834390" indent="-342900">
              <a:lnSpc>
                <a:spcPct val="100000"/>
              </a:lnSpc>
              <a:spcBef>
                <a:spcPts val="5"/>
              </a:spcBef>
              <a:buFont typeface="Wingdings"/>
              <a:buChar char=""/>
              <a:tabLst>
                <a:tab pos="355600" algn="l"/>
              </a:tabLst>
            </a:pPr>
            <a:r>
              <a:rPr sz="2100" b="1" dirty="0">
                <a:solidFill>
                  <a:schemeClr val="tx1"/>
                </a:solidFill>
                <a:latin typeface="Calibri"/>
                <a:cs typeface="Calibri"/>
              </a:rPr>
              <a:t>Common Manipulation Types: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Spoofing</a:t>
            </a:r>
            <a:r>
              <a:rPr sz="2100" spc="-8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($307.74),</a:t>
            </a:r>
            <a:r>
              <a:rPr sz="2100" spc="-7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Pump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Dump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($272.87),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Wash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Trading ($253.60).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1053465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</a:tabLst>
            </a:pPr>
            <a:r>
              <a:rPr sz="2100" b="1" dirty="0">
                <a:solidFill>
                  <a:schemeClr val="tx1"/>
                </a:solidFill>
                <a:latin typeface="Calibri"/>
                <a:cs typeface="Calibri"/>
              </a:rPr>
              <a:t>Highest Insider Trading Manipulated Prices</a:t>
            </a:r>
            <a:r>
              <a:rPr sz="2100" spc="-229" dirty="0">
                <a:solidFill>
                  <a:schemeClr val="tx1"/>
                </a:solidFill>
                <a:latin typeface="Microsoft Himalaya"/>
                <a:cs typeface="Microsoft Himalaya"/>
              </a:rPr>
              <a:t>: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Delta</a:t>
            </a:r>
            <a:r>
              <a:rPr sz="21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Co.</a:t>
            </a:r>
            <a:r>
              <a:rPr sz="2100" spc="-1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($364.53),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Epsilon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LLC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 ($203.91), Gamma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Inc.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($191.99).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4965" indent="-342265">
              <a:lnSpc>
                <a:spcPts val="2515"/>
              </a:lnSpc>
              <a:spcBef>
                <a:spcPts val="5"/>
              </a:spcBef>
              <a:buFont typeface="Wingdings"/>
              <a:buChar char=""/>
              <a:tabLst>
                <a:tab pos="354965" algn="l"/>
              </a:tabLst>
            </a:pP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Significant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deviations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from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global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trading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patterns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suggest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suspicious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activity.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1017269" indent="-342900">
              <a:lnSpc>
                <a:spcPts val="2530"/>
              </a:lnSpc>
              <a:spcBef>
                <a:spcPts val="75"/>
              </a:spcBef>
              <a:buFont typeface="Wingdings"/>
              <a:buChar char=""/>
              <a:tabLst>
                <a:tab pos="355600" algn="l"/>
              </a:tabLst>
            </a:pPr>
            <a:r>
              <a:rPr sz="2100" b="1" dirty="0">
                <a:solidFill>
                  <a:schemeClr val="tx1"/>
                </a:solidFill>
                <a:latin typeface="Calibri"/>
                <a:cs typeface="Calibri"/>
              </a:rPr>
              <a:t>Common enquiry types: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Fraudulent</a:t>
            </a:r>
            <a:r>
              <a:rPr sz="2100" spc="-7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Reporting,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Front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Running,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Manipulation,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Insider Trading.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4965" indent="-342265">
              <a:lnSpc>
                <a:spcPts val="2425"/>
              </a:lnSpc>
              <a:buFont typeface="Wingdings"/>
              <a:buChar char=""/>
              <a:tabLst>
                <a:tab pos="354965" algn="l"/>
              </a:tabLst>
            </a:pPr>
            <a:r>
              <a:rPr sz="2100" b="1" dirty="0">
                <a:solidFill>
                  <a:schemeClr val="tx1"/>
                </a:solidFill>
                <a:latin typeface="Calibri"/>
                <a:cs typeface="Calibri"/>
              </a:rPr>
              <a:t>16 users</a:t>
            </a:r>
            <a:r>
              <a:rPr sz="2100" b="1" spc="-15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made</a:t>
            </a:r>
            <a:r>
              <a:rPr sz="21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multiple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regulatory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enquiries;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25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users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had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high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regulatory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volume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transactions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>
              <a:lnSpc>
                <a:spcPts val="2515"/>
              </a:lnSpc>
              <a:spcBef>
                <a:spcPts val="5"/>
              </a:spcBef>
            </a:pP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enquiries.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4965" indent="-342265">
              <a:lnSpc>
                <a:spcPts val="2515"/>
              </a:lnSpc>
              <a:buFont typeface="Wingdings"/>
              <a:buChar char=""/>
              <a:tabLst>
                <a:tab pos="354965" algn="l"/>
              </a:tabLst>
            </a:pPr>
            <a:r>
              <a:rPr sz="2100" b="1" dirty="0">
                <a:solidFill>
                  <a:schemeClr val="tx1"/>
                </a:solidFill>
                <a:latin typeface="Calibri"/>
                <a:cs typeface="Calibri"/>
              </a:rPr>
              <a:t>13 users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had</a:t>
            </a:r>
            <a:r>
              <a:rPr sz="2100" spc="-8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4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to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6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significant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fluctuations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in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enquiry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prices.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590550" indent="-342900">
              <a:lnSpc>
                <a:spcPct val="100000"/>
              </a:lnSpc>
              <a:spcBef>
                <a:spcPts val="5"/>
              </a:spcBef>
              <a:buFont typeface="Wingdings"/>
              <a:buChar char=""/>
              <a:tabLst>
                <a:tab pos="355600" algn="l"/>
              </a:tabLst>
            </a:pP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Users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like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UID004,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UID011,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UID021,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UID029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showed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notable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fluctuations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in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both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transaction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enquiry</a:t>
            </a:r>
            <a:r>
              <a:rPr sz="2100" spc="-7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prices.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1009015" indent="-342900">
              <a:lnSpc>
                <a:spcPts val="2530"/>
              </a:lnSpc>
              <a:spcBef>
                <a:spcPts val="70"/>
              </a:spcBef>
              <a:buFont typeface="Wingdings"/>
              <a:buChar char=""/>
              <a:tabLst>
                <a:tab pos="355600" algn="l"/>
              </a:tabLst>
            </a:pPr>
            <a:r>
              <a:rPr sz="2100" b="1" dirty="0">
                <a:solidFill>
                  <a:schemeClr val="tx1"/>
                </a:solidFill>
                <a:latin typeface="Calibri"/>
                <a:cs typeface="Calibri"/>
              </a:rPr>
              <a:t>Top Gains from Cross-Market Manipulation: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UnitedHealth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Group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($1.49M),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Pfizer</a:t>
            </a:r>
            <a:r>
              <a:rPr sz="2100" spc="-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Inc.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($1.37M),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JPMorgan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Chase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($1.26M);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Top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Losses: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Abbott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Laboratories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(-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$316K),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Visa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Inc.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(-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>
              <a:lnSpc>
                <a:spcPts val="2510"/>
              </a:lnSpc>
            </a:pP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$276K).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8198928" y="2209800"/>
            <a:ext cx="3553460" cy="3553460"/>
            <a:chOff x="8075676" y="2132076"/>
            <a:chExt cx="3553460" cy="355346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075676" y="2132088"/>
              <a:ext cx="3553205" cy="355320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126730" y="2132076"/>
              <a:ext cx="3455670" cy="3455670"/>
            </a:xfrm>
            <a:prstGeom prst="rect">
              <a:avLst/>
            </a:prstGeom>
          </p:spPr>
        </p:pic>
      </p:grpSp>
      <p:grpSp>
        <p:nvGrpSpPr>
          <p:cNvPr id="6" name="object 3">
            <a:extLst>
              <a:ext uri="{FF2B5EF4-FFF2-40B4-BE49-F238E27FC236}">
                <a16:creationId xmlns:a16="http://schemas.microsoft.com/office/drawing/2014/main" id="{902C7B17-0C04-DE95-59C6-3E49820BB2BA}"/>
              </a:ext>
            </a:extLst>
          </p:cNvPr>
          <p:cNvGrpSpPr/>
          <p:nvPr/>
        </p:nvGrpSpPr>
        <p:grpSpPr>
          <a:xfrm>
            <a:off x="76200" y="17874"/>
            <a:ext cx="6248400" cy="762000"/>
            <a:chOff x="3655314" y="268998"/>
            <a:chExt cx="4532630" cy="701040"/>
          </a:xfrm>
        </p:grpSpPr>
        <p:pic>
          <p:nvPicPr>
            <p:cNvPr id="7" name="object 4">
              <a:extLst>
                <a:ext uri="{FF2B5EF4-FFF2-40B4-BE49-F238E27FC236}">
                  <a16:creationId xmlns:a16="http://schemas.microsoft.com/office/drawing/2014/main" id="{F2C617F7-AEDF-7C1E-4E95-C61406EDE327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55314" y="268998"/>
              <a:ext cx="4532376" cy="701027"/>
            </a:xfrm>
            <a:prstGeom prst="rect">
              <a:avLst/>
            </a:prstGeom>
          </p:spPr>
        </p:pic>
        <p:pic>
          <p:nvPicPr>
            <p:cNvPr id="8" name="object 5">
              <a:extLst>
                <a:ext uri="{FF2B5EF4-FFF2-40B4-BE49-F238E27FC236}">
                  <a16:creationId xmlns:a16="http://schemas.microsoft.com/office/drawing/2014/main" id="{0004924D-9C40-2A01-6411-A747A0C2F403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719322" y="332993"/>
              <a:ext cx="4406646" cy="575309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06C8BFC-5C6F-0CC0-9585-91B4C3E4F81E}"/>
              </a:ext>
            </a:extLst>
          </p:cNvPr>
          <p:cNvSpPr txBox="1"/>
          <p:nvPr/>
        </p:nvSpPr>
        <p:spPr>
          <a:xfrm>
            <a:off x="-2971800" y="167337"/>
            <a:ext cx="8763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30929">
              <a:lnSpc>
                <a:spcPct val="100000"/>
              </a:lnSpc>
              <a:spcBef>
                <a:spcPts val="95"/>
              </a:spcBef>
            </a:pPr>
            <a:r>
              <a:rPr lang="en-IN" sz="1800" b="1" dirty="0">
                <a:solidFill>
                  <a:schemeClr val="bg1"/>
                </a:solidFill>
                <a:latin typeface="Tahoma"/>
                <a:cs typeface="Tahoma"/>
              </a:rPr>
              <a:t>Key</a:t>
            </a:r>
            <a:r>
              <a:rPr lang="en-IN" sz="1800" b="1" spc="-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lang="en-IN" sz="1800" b="1" spc="-80" dirty="0">
                <a:solidFill>
                  <a:schemeClr val="bg1"/>
                </a:solidFill>
                <a:latin typeface="Tahoma"/>
                <a:cs typeface="Tahoma"/>
              </a:rPr>
              <a:t>Findings-</a:t>
            </a:r>
            <a:r>
              <a:rPr lang="en-IN" sz="1800" b="1" spc="-40" dirty="0">
                <a:solidFill>
                  <a:schemeClr val="bg1"/>
                </a:solidFill>
                <a:latin typeface="Tahoma"/>
                <a:cs typeface="Tahoma"/>
              </a:rPr>
              <a:t>Manipulation</a:t>
            </a:r>
            <a:r>
              <a:rPr lang="en-IN" sz="1800" b="1" spc="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lang="en-IN" sz="1800" b="1" spc="-180" dirty="0">
                <a:solidFill>
                  <a:schemeClr val="bg1"/>
                </a:solidFill>
                <a:latin typeface="Tahoma"/>
                <a:cs typeface="Tahoma"/>
              </a:rPr>
              <a:t>&amp;</a:t>
            </a:r>
            <a:r>
              <a:rPr lang="en-IN" sz="1800" b="1" spc="-2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lang="en-IN" sz="1800" b="1" spc="-110" dirty="0">
                <a:solidFill>
                  <a:schemeClr val="bg1"/>
                </a:solidFill>
                <a:latin typeface="Tahoma"/>
                <a:cs typeface="Tahoma"/>
              </a:rPr>
              <a:t>User</a:t>
            </a:r>
            <a:r>
              <a:rPr lang="en-IN" sz="1800" b="1" spc="-2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lang="en-IN" sz="1800" b="1" spc="-10" dirty="0">
                <a:solidFill>
                  <a:schemeClr val="bg1"/>
                </a:solidFill>
                <a:latin typeface="Tahoma"/>
                <a:cs typeface="Tahoma"/>
              </a:rPr>
              <a:t>Analysis</a:t>
            </a:r>
            <a:endParaRPr lang="en-IN" sz="1800" dirty="0">
              <a:solidFill>
                <a:schemeClr val="bg1"/>
              </a:solidFill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7477" y="33556"/>
            <a:ext cx="4733290" cy="701040"/>
            <a:chOff x="3655314" y="268998"/>
            <a:chExt cx="4733290" cy="70104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55314" y="268998"/>
              <a:ext cx="4732782" cy="701027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19322" y="332993"/>
              <a:ext cx="4607052" cy="57530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293" y="-16778"/>
            <a:ext cx="4044568" cy="528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82650">
              <a:lnSpc>
                <a:spcPct val="100000"/>
              </a:lnSpc>
              <a:spcBef>
                <a:spcPts val="100"/>
              </a:spcBef>
            </a:pPr>
            <a:r>
              <a:rPr spc="-40" dirty="0"/>
              <a:t>Conclusions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76200" y="771961"/>
            <a:ext cx="9138920" cy="576311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411480" indent="-342900">
              <a:lnSpc>
                <a:spcPct val="100000"/>
              </a:lnSpc>
              <a:spcBef>
                <a:spcPts val="100"/>
              </a:spcBef>
              <a:buFont typeface="Wingdings"/>
              <a:buChar char=""/>
              <a:tabLst>
                <a:tab pos="355600" algn="l"/>
              </a:tabLst>
            </a:pPr>
            <a:r>
              <a:rPr sz="2100" b="1" spc="-290" dirty="0">
                <a:solidFill>
                  <a:schemeClr val="tx1"/>
                </a:solidFill>
                <a:latin typeface="Calibri"/>
                <a:cs typeface="Calibri"/>
              </a:rPr>
              <a:t>Stock</a:t>
            </a:r>
            <a:r>
              <a:rPr sz="2100" b="1" spc="-13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b="1" spc="-345" dirty="0">
                <a:solidFill>
                  <a:schemeClr val="tx1"/>
                </a:solidFill>
                <a:latin typeface="Calibri"/>
                <a:cs typeface="Calibri"/>
              </a:rPr>
              <a:t>Dominance:</a:t>
            </a:r>
            <a:r>
              <a:rPr sz="2100" b="1" spc="-14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Stock</a:t>
            </a:r>
            <a:r>
              <a:rPr sz="21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ID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SID072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large-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cap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companies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such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as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Chevron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Corp.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dominate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in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terms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of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trading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volume,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indicating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concentration.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>
              <a:lnSpc>
                <a:spcPct val="100000"/>
              </a:lnSpc>
              <a:spcBef>
                <a:spcPts val="420"/>
              </a:spcBef>
              <a:buClr>
                <a:srgbClr val="FFFFFF"/>
              </a:buClr>
              <a:buFont typeface="Wingdings"/>
              <a:buChar char=""/>
            </a:pP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20955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  <a:tab pos="399415" algn="l"/>
              </a:tabLst>
            </a:pPr>
            <a:r>
              <a:rPr sz="2100" dirty="0">
                <a:solidFill>
                  <a:schemeClr val="tx1"/>
                </a:solidFill>
                <a:latin typeface="Times New Roman"/>
                <a:cs typeface="Times New Roman"/>
              </a:rPr>
              <a:t>	</a:t>
            </a:r>
            <a:r>
              <a:rPr sz="2100" b="1" spc="-254" dirty="0">
                <a:solidFill>
                  <a:schemeClr val="tx1"/>
                </a:solidFill>
                <a:latin typeface="Calibri"/>
                <a:cs typeface="Calibri"/>
              </a:rPr>
              <a:t>Price</a:t>
            </a:r>
            <a:r>
              <a:rPr sz="2100" b="1" spc="-12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b="1" spc="-254" dirty="0">
                <a:solidFill>
                  <a:schemeClr val="tx1"/>
                </a:solidFill>
                <a:latin typeface="Calibri"/>
                <a:cs typeface="Calibri"/>
              </a:rPr>
              <a:t>Sensitivity:</a:t>
            </a:r>
            <a:r>
              <a:rPr sz="2100" b="1" spc="-13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Large</a:t>
            </a:r>
            <a:r>
              <a:rPr sz="21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movements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in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stock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prices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of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companies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such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as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JPMorgan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Chase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Microsoft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indicate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that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these</a:t>
            </a:r>
            <a:r>
              <a:rPr sz="21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stocks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are</a:t>
            </a:r>
            <a:r>
              <a:rPr sz="2100" spc="-7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highly</a:t>
            </a:r>
            <a:r>
              <a:rPr sz="2100" spc="-7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sensitive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to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</a:t>
            </a:r>
            <a:r>
              <a:rPr sz="2100" spc="-7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forces</a:t>
            </a:r>
            <a:r>
              <a:rPr sz="21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manipulation.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>
              <a:lnSpc>
                <a:spcPct val="100000"/>
              </a:lnSpc>
              <a:spcBef>
                <a:spcPts val="420"/>
              </a:spcBef>
              <a:buClr>
                <a:srgbClr val="FFFFFF"/>
              </a:buClr>
              <a:buFont typeface="Wingdings"/>
              <a:buChar char=""/>
            </a:pP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231140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</a:tabLst>
            </a:pPr>
            <a:r>
              <a:rPr sz="2100" b="1" spc="-305" dirty="0">
                <a:solidFill>
                  <a:schemeClr val="tx1"/>
                </a:solidFill>
                <a:latin typeface="Calibri"/>
                <a:cs typeface="Calibri"/>
              </a:rPr>
              <a:t>Pervasive</a:t>
            </a:r>
            <a:r>
              <a:rPr sz="2100" b="1" spc="-15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b="1" spc="-305" dirty="0">
                <a:solidFill>
                  <a:schemeClr val="tx1"/>
                </a:solidFill>
                <a:latin typeface="Calibri"/>
                <a:cs typeface="Calibri"/>
              </a:rPr>
              <a:t>Manipulation:</a:t>
            </a:r>
            <a:r>
              <a:rPr sz="2100" b="1" spc="-12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high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average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order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prices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of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manipulated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stocks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common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manipulative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tactics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such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as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spoofing,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pumping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dumping,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wash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trading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indicate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that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manipulation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is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widespread.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>
              <a:lnSpc>
                <a:spcPct val="100000"/>
              </a:lnSpc>
              <a:spcBef>
                <a:spcPts val="420"/>
              </a:spcBef>
              <a:buClr>
                <a:srgbClr val="FFFFFF"/>
              </a:buClr>
              <a:buFont typeface="Wingdings"/>
              <a:buChar char=""/>
            </a:pP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5080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  <a:tab pos="399415" algn="l"/>
              </a:tabLst>
            </a:pPr>
            <a:r>
              <a:rPr sz="2100" dirty="0">
                <a:solidFill>
                  <a:schemeClr val="tx1"/>
                </a:solidFill>
                <a:latin typeface="Times New Roman"/>
                <a:cs typeface="Times New Roman"/>
              </a:rPr>
              <a:t>	</a:t>
            </a:r>
            <a:r>
              <a:rPr sz="2100" b="1" spc="-325" dirty="0">
                <a:solidFill>
                  <a:schemeClr val="tx1"/>
                </a:solidFill>
                <a:latin typeface="Calibri"/>
                <a:cs typeface="Calibri"/>
              </a:rPr>
              <a:t>User</a:t>
            </a:r>
            <a:r>
              <a:rPr sz="2100" b="1" spc="-13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b="1" spc="-315" dirty="0">
                <a:solidFill>
                  <a:schemeClr val="tx1"/>
                </a:solidFill>
                <a:latin typeface="Calibri"/>
                <a:cs typeface="Calibri"/>
              </a:rPr>
              <a:t>Involvement:</a:t>
            </a:r>
            <a:r>
              <a:rPr sz="2100" b="1" spc="-14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</a:t>
            </a:r>
            <a:r>
              <a:rPr sz="2100" spc="-7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significant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number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of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users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have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been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involved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in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regulatory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investigations,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highlighting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need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for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stricter</a:t>
            </a:r>
            <a:r>
              <a:rPr sz="21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</a:t>
            </a:r>
            <a:r>
              <a:rPr sz="2100" spc="-8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oversight.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>
              <a:lnSpc>
                <a:spcPct val="100000"/>
              </a:lnSpc>
              <a:spcBef>
                <a:spcPts val="420"/>
              </a:spcBef>
              <a:buClr>
                <a:srgbClr val="FFFFFF"/>
              </a:buClr>
              <a:buFont typeface="Wingdings"/>
              <a:buChar char=""/>
            </a:pP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80645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</a:tabLst>
            </a:pPr>
            <a:r>
              <a:rPr sz="2100" b="1" spc="-300" dirty="0">
                <a:solidFill>
                  <a:schemeClr val="tx1"/>
                </a:solidFill>
                <a:latin typeface="Calibri"/>
                <a:cs typeface="Calibri"/>
              </a:rPr>
              <a:t>Multiple</a:t>
            </a:r>
            <a:r>
              <a:rPr sz="2100" b="1" spc="-114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b="1" spc="-330" dirty="0">
                <a:solidFill>
                  <a:schemeClr val="tx1"/>
                </a:solidFill>
                <a:latin typeface="Calibri"/>
                <a:cs typeface="Calibri"/>
              </a:rPr>
              <a:t>Market</a:t>
            </a:r>
            <a:r>
              <a:rPr sz="2100" b="1" spc="-14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b="1" spc="-265" dirty="0">
                <a:solidFill>
                  <a:schemeClr val="tx1"/>
                </a:solidFill>
                <a:latin typeface="Calibri"/>
                <a:cs typeface="Calibri"/>
              </a:rPr>
              <a:t>Vulnerabilities:</a:t>
            </a:r>
            <a:r>
              <a:rPr sz="2100" b="1" spc="-12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potential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for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large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gains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losses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in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multiple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stocks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indicates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that</a:t>
            </a:r>
            <a:r>
              <a:rPr sz="2100" spc="-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manipulation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in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multiple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markets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poses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significant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risks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to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stability.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>
              <a:lnSpc>
                <a:spcPct val="100000"/>
              </a:lnSpc>
              <a:spcBef>
                <a:spcPts val="420"/>
              </a:spcBef>
              <a:buClr>
                <a:srgbClr val="FFFFFF"/>
              </a:buClr>
              <a:buFont typeface="Wingdings"/>
              <a:buChar char=""/>
            </a:pP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67945" indent="-342900">
              <a:lnSpc>
                <a:spcPct val="100000"/>
              </a:lnSpc>
              <a:buFont typeface="Wingdings"/>
              <a:buChar char=""/>
              <a:tabLst>
                <a:tab pos="355600" algn="l"/>
                <a:tab pos="399415" algn="l"/>
              </a:tabLst>
            </a:pPr>
            <a:r>
              <a:rPr sz="2100" dirty="0">
                <a:solidFill>
                  <a:schemeClr val="tx1"/>
                </a:solidFill>
                <a:latin typeface="Times New Roman"/>
                <a:cs typeface="Times New Roman"/>
              </a:rPr>
              <a:t>	</a:t>
            </a:r>
            <a:r>
              <a:rPr sz="2100" b="1" spc="-254" dirty="0">
                <a:solidFill>
                  <a:schemeClr val="tx1"/>
                </a:solidFill>
                <a:latin typeface="Calibri"/>
                <a:cs typeface="Calibri"/>
              </a:rPr>
              <a:t>Significant</a:t>
            </a:r>
            <a:r>
              <a:rPr sz="2100" b="1" spc="-13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b="1" spc="-270" dirty="0">
                <a:solidFill>
                  <a:schemeClr val="tx1"/>
                </a:solidFill>
                <a:latin typeface="Calibri"/>
                <a:cs typeface="Calibri"/>
              </a:rPr>
              <a:t>Fluctuations:</a:t>
            </a:r>
            <a:r>
              <a:rPr sz="2100" b="1" spc="-12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1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existence</a:t>
            </a:r>
            <a:r>
              <a:rPr sz="2100" spc="-7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of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21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volatility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among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some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users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suggests</a:t>
            </a:r>
            <a:r>
              <a:rPr sz="21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that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some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users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may</a:t>
            </a:r>
            <a:r>
              <a:rPr sz="21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be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engaging</a:t>
            </a:r>
            <a:r>
              <a:rPr sz="21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in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activities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that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could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disrupt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the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or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profit</a:t>
            </a:r>
            <a:r>
              <a:rPr sz="21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from</a:t>
            </a:r>
            <a:r>
              <a:rPr sz="21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2100" spc="-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21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fluctuations.</a:t>
            </a:r>
            <a:endParaRPr sz="2100" dirty="0">
              <a:solidFill>
                <a:schemeClr val="tx1"/>
              </a:solidFill>
              <a:latin typeface="Microsoft Himalaya"/>
              <a:cs typeface="Microsoft Himalaya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623297" y="2924555"/>
            <a:ext cx="2087879" cy="208711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3283"/>
            <a:ext cx="4733290" cy="701040"/>
            <a:chOff x="3655314" y="268998"/>
            <a:chExt cx="4733290" cy="70104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55314" y="268998"/>
              <a:ext cx="4732782" cy="701027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19322" y="332993"/>
              <a:ext cx="4607052" cy="57530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8120" y="36354"/>
            <a:ext cx="4044568" cy="528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1770">
              <a:lnSpc>
                <a:spcPct val="100000"/>
              </a:lnSpc>
              <a:spcBef>
                <a:spcPts val="100"/>
              </a:spcBef>
            </a:pPr>
            <a:r>
              <a:rPr spc="-40" dirty="0"/>
              <a:t>Recommendations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98120" y="1066800"/>
            <a:ext cx="9159240" cy="536364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198755" indent="-342900">
              <a:lnSpc>
                <a:spcPct val="100000"/>
              </a:lnSpc>
              <a:spcBef>
                <a:spcPts val="95"/>
              </a:spcBef>
              <a:buFont typeface="Wingdings"/>
              <a:buChar char=""/>
              <a:tabLst>
                <a:tab pos="355600" algn="l"/>
              </a:tabLst>
            </a:pPr>
            <a:r>
              <a:rPr sz="3200" b="1" dirty="0">
                <a:solidFill>
                  <a:schemeClr val="tx1"/>
                </a:solidFill>
                <a:latin typeface="Calibri"/>
                <a:cs typeface="Calibri"/>
              </a:rPr>
              <a:t>Enhanced Monitoring: A Strong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Focus</a:t>
            </a:r>
            <a:r>
              <a:rPr sz="3200" spc="-1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on</a:t>
            </a:r>
            <a:r>
              <a:rPr sz="3200" spc="-1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stocks</a:t>
            </a:r>
            <a:r>
              <a:rPr sz="3200" spc="-7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with</a:t>
            </a:r>
            <a:r>
              <a:rPr sz="3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high</a:t>
            </a:r>
            <a:r>
              <a:rPr sz="3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transaction</a:t>
            </a:r>
            <a:r>
              <a:rPr sz="3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values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3200" spc="-8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32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volatility</a:t>
            </a:r>
            <a:r>
              <a:rPr sz="3200" spc="-8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for</a:t>
            </a:r>
            <a:r>
              <a:rPr sz="32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potential</a:t>
            </a:r>
            <a:r>
              <a:rPr sz="3200" spc="-7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manipulation.</a:t>
            </a:r>
            <a:endParaRPr sz="3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301625" indent="-342900">
              <a:lnSpc>
                <a:spcPct val="100000"/>
              </a:lnSpc>
              <a:spcBef>
                <a:spcPts val="770"/>
              </a:spcBef>
              <a:buFont typeface="Wingdings"/>
              <a:buChar char=""/>
              <a:tabLst>
                <a:tab pos="355600" algn="l"/>
              </a:tabLst>
            </a:pPr>
            <a:r>
              <a:rPr sz="3200" b="1" dirty="0">
                <a:solidFill>
                  <a:schemeClr val="tx1"/>
                </a:solidFill>
                <a:latin typeface="Calibri"/>
                <a:cs typeface="Calibri"/>
              </a:rPr>
              <a:t>Targeted Audits: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It</a:t>
            </a:r>
            <a:r>
              <a:rPr sz="3200" spc="-1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is</a:t>
            </a:r>
            <a:r>
              <a:rPr sz="3200" spc="-13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required</a:t>
            </a:r>
            <a:r>
              <a:rPr sz="3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to</a:t>
            </a:r>
            <a:r>
              <a:rPr sz="3200" spc="-7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Prioritize</a:t>
            </a:r>
            <a:r>
              <a:rPr sz="3200" spc="-7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investigation</a:t>
            </a:r>
            <a:r>
              <a:rPr sz="3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into</a:t>
            </a:r>
            <a:r>
              <a:rPr sz="3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Spoofing,</a:t>
            </a:r>
            <a:r>
              <a:rPr sz="3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Pump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32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Dump,</a:t>
            </a:r>
            <a:r>
              <a:rPr sz="3200" spc="-9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32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Wash</a:t>
            </a:r>
            <a:r>
              <a:rPr sz="3200" spc="-8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Trading</a:t>
            </a:r>
            <a:r>
              <a:rPr sz="32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activities.</a:t>
            </a:r>
            <a:endParaRPr sz="3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5080" indent="-342900">
              <a:lnSpc>
                <a:spcPct val="100000"/>
              </a:lnSpc>
              <a:spcBef>
                <a:spcPts val="770"/>
              </a:spcBef>
              <a:buFont typeface="Wingdings"/>
              <a:buChar char=""/>
              <a:tabLst>
                <a:tab pos="355600" algn="l"/>
              </a:tabLst>
            </a:pPr>
            <a:r>
              <a:rPr sz="3200" b="1" dirty="0">
                <a:solidFill>
                  <a:schemeClr val="tx1"/>
                </a:solidFill>
                <a:latin typeface="Calibri"/>
                <a:cs typeface="Calibri"/>
              </a:rPr>
              <a:t>User Activity Review</a:t>
            </a:r>
            <a:r>
              <a:rPr sz="3200" b="1" spc="-484" dirty="0">
                <a:solidFill>
                  <a:schemeClr val="tx1"/>
                </a:solidFill>
                <a:latin typeface="Calibri"/>
                <a:cs typeface="Calibri"/>
              </a:rPr>
              <a:t>:</a:t>
            </a:r>
            <a:r>
              <a:rPr sz="3200" b="1" spc="-18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Close</a:t>
            </a:r>
            <a:r>
              <a:rPr sz="3200" spc="-1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monitoring</a:t>
            </a:r>
            <a:r>
              <a:rPr sz="3200" spc="-1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users</a:t>
            </a:r>
            <a:r>
              <a:rPr sz="3200" spc="-12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with</a:t>
            </a:r>
            <a:r>
              <a:rPr sz="32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multiple</a:t>
            </a:r>
            <a:r>
              <a:rPr sz="3200" spc="-7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regulatory</a:t>
            </a:r>
            <a:r>
              <a:rPr sz="3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enquiries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3200" spc="-9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significant</a:t>
            </a:r>
            <a:r>
              <a:rPr sz="3200" spc="-8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price</a:t>
            </a:r>
            <a:r>
              <a:rPr sz="3200" spc="-10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fluctuations.</a:t>
            </a:r>
            <a:endParaRPr sz="3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191135" indent="-342900">
              <a:lnSpc>
                <a:spcPct val="100000"/>
              </a:lnSpc>
              <a:spcBef>
                <a:spcPts val="765"/>
              </a:spcBef>
              <a:buFont typeface="Wingdings"/>
              <a:buChar char=""/>
              <a:tabLst>
                <a:tab pos="355600" algn="l"/>
              </a:tabLst>
            </a:pPr>
            <a:r>
              <a:rPr sz="3200" b="1" dirty="0">
                <a:solidFill>
                  <a:schemeClr val="tx1"/>
                </a:solidFill>
                <a:latin typeface="Calibri"/>
                <a:cs typeface="Calibri"/>
              </a:rPr>
              <a:t>Risk Mitigation</a:t>
            </a:r>
            <a:r>
              <a:rPr sz="3200" b="1" spc="-430" dirty="0">
                <a:solidFill>
                  <a:schemeClr val="tx1"/>
                </a:solidFill>
                <a:latin typeface="Calibri"/>
                <a:cs typeface="Calibri"/>
              </a:rPr>
              <a:t>:</a:t>
            </a:r>
            <a:r>
              <a:rPr sz="3200" b="1" spc="-16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An</a:t>
            </a:r>
            <a:r>
              <a:rPr sz="3200" spc="-1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Implementation</a:t>
            </a:r>
            <a:r>
              <a:rPr sz="3200" spc="-7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of</a:t>
            </a:r>
            <a:r>
              <a:rPr sz="3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stronger</a:t>
            </a:r>
            <a:r>
              <a:rPr sz="3200" spc="-4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controls</a:t>
            </a:r>
            <a:r>
              <a:rPr sz="3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to</a:t>
            </a:r>
            <a:r>
              <a:rPr sz="3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mitigate</a:t>
            </a:r>
            <a:r>
              <a:rPr sz="3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risks</a:t>
            </a:r>
            <a:r>
              <a:rPr sz="3200" spc="-6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from </a:t>
            </a:r>
            <a:r>
              <a:rPr sz="32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cross-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market</a:t>
            </a:r>
            <a:r>
              <a:rPr sz="32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20" dirty="0">
                <a:solidFill>
                  <a:schemeClr val="tx1"/>
                </a:solidFill>
                <a:latin typeface="Microsoft Himalaya"/>
                <a:cs typeface="Microsoft Himalaya"/>
              </a:rPr>
              <a:t>manipulation,</a:t>
            </a:r>
            <a:r>
              <a:rPr sz="3200" spc="-4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especially</a:t>
            </a:r>
            <a:r>
              <a:rPr sz="3200" spc="-5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for</a:t>
            </a:r>
            <a:r>
              <a:rPr sz="32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25" dirty="0">
                <a:solidFill>
                  <a:schemeClr val="tx1"/>
                </a:solidFill>
                <a:latin typeface="Microsoft Himalaya"/>
                <a:cs typeface="Microsoft Himalaya"/>
              </a:rPr>
              <a:t>high-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impact</a:t>
            </a:r>
            <a:r>
              <a:rPr sz="3200" spc="-5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stocks.</a:t>
            </a:r>
            <a:endParaRPr sz="3200" dirty="0">
              <a:solidFill>
                <a:schemeClr val="tx1"/>
              </a:solidFill>
              <a:latin typeface="Microsoft Himalaya"/>
              <a:cs typeface="Microsoft Himalaya"/>
            </a:endParaRPr>
          </a:p>
          <a:p>
            <a:pPr marL="355600" marR="690880" indent="-342900">
              <a:lnSpc>
                <a:spcPct val="103099"/>
              </a:lnSpc>
              <a:spcBef>
                <a:spcPts val="655"/>
              </a:spcBef>
              <a:buFont typeface="Wingdings"/>
              <a:buChar char=""/>
              <a:tabLst>
                <a:tab pos="355600" algn="l"/>
              </a:tabLst>
            </a:pPr>
            <a:r>
              <a:rPr sz="3200" b="1" dirty="0">
                <a:solidFill>
                  <a:schemeClr val="tx1"/>
                </a:solidFill>
                <a:latin typeface="Calibri"/>
                <a:cs typeface="Calibri"/>
              </a:rPr>
              <a:t>Proactive Reporting</a:t>
            </a:r>
            <a:r>
              <a:rPr sz="3200" b="1" spc="-420" dirty="0">
                <a:solidFill>
                  <a:schemeClr val="tx1"/>
                </a:solidFill>
                <a:latin typeface="Calibri"/>
                <a:cs typeface="Calibri"/>
              </a:rPr>
              <a:t>:</a:t>
            </a:r>
            <a:r>
              <a:rPr sz="3200" b="1" spc="-195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Strengthen</a:t>
            </a:r>
            <a:r>
              <a:rPr sz="3200" spc="-12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fraud</a:t>
            </a:r>
            <a:r>
              <a:rPr sz="3200" spc="-13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detection</a:t>
            </a:r>
            <a:r>
              <a:rPr sz="3200" spc="-8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mechanisms</a:t>
            </a:r>
            <a:r>
              <a:rPr sz="3200" spc="-6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for</a:t>
            </a:r>
            <a:r>
              <a:rPr sz="3200" spc="-8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common enquiry</a:t>
            </a:r>
            <a:r>
              <a:rPr sz="3200" spc="-9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types</a:t>
            </a:r>
            <a:r>
              <a:rPr sz="3200" spc="-9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like</a:t>
            </a:r>
            <a:r>
              <a:rPr sz="3200" spc="-10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Fraudulent</a:t>
            </a:r>
            <a:r>
              <a:rPr sz="3200" spc="-8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Reporting</a:t>
            </a:r>
            <a:r>
              <a:rPr sz="3200" spc="-8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and</a:t>
            </a:r>
            <a:r>
              <a:rPr sz="3200" spc="-95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dirty="0">
                <a:solidFill>
                  <a:schemeClr val="tx1"/>
                </a:solidFill>
                <a:latin typeface="Microsoft Himalaya"/>
                <a:cs typeface="Microsoft Himalaya"/>
              </a:rPr>
              <a:t>Insider</a:t>
            </a:r>
            <a:r>
              <a:rPr sz="3200" spc="-100" dirty="0">
                <a:solidFill>
                  <a:schemeClr val="tx1"/>
                </a:solidFill>
                <a:latin typeface="Microsoft Himalaya"/>
                <a:cs typeface="Microsoft Himalaya"/>
              </a:rPr>
              <a:t> </a:t>
            </a:r>
            <a:r>
              <a:rPr sz="3200" spc="-10" dirty="0">
                <a:solidFill>
                  <a:schemeClr val="tx1"/>
                </a:solidFill>
                <a:latin typeface="Microsoft Himalaya"/>
                <a:cs typeface="Microsoft Himalaya"/>
              </a:rPr>
              <a:t>Trading</a:t>
            </a:r>
            <a:r>
              <a:rPr sz="3200" spc="-10" dirty="0">
                <a:solidFill>
                  <a:schemeClr val="tx1"/>
                </a:solidFill>
                <a:latin typeface="Arial MT"/>
                <a:cs typeface="Arial MT"/>
              </a:rPr>
              <a:t>.</a:t>
            </a:r>
            <a:endParaRPr sz="32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9440418" y="2971800"/>
            <a:ext cx="2703830" cy="2113280"/>
            <a:chOff x="9440418" y="2971800"/>
            <a:chExt cx="2703830" cy="2113280"/>
          </a:xfrm>
        </p:grpSpPr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40418" y="2971800"/>
              <a:ext cx="2703576" cy="2113026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464802" y="2996183"/>
              <a:ext cx="2606040" cy="201548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228600" y="1447800"/>
            <a:ext cx="7239000" cy="4251677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0795" marR="720725">
              <a:lnSpc>
                <a:spcPts val="1400"/>
              </a:lnSpc>
              <a:spcBef>
                <a:spcPts val="280"/>
              </a:spcBef>
              <a:buSzPct val="92307"/>
              <a:tabLst>
                <a:tab pos="14224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Enhanced</a:t>
            </a:r>
            <a:r>
              <a:rPr sz="2000" b="1" spc="-4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Data</a:t>
            </a:r>
            <a:r>
              <a:rPr sz="2000" b="1" spc="-3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Collection</a:t>
            </a:r>
            <a:r>
              <a:rPr sz="1600" b="1" dirty="0">
                <a:solidFill>
                  <a:schemeClr val="tx1"/>
                </a:solidFill>
                <a:latin typeface="Arial"/>
                <a:cs typeface="Arial"/>
              </a:rPr>
              <a:t>:</a:t>
            </a:r>
            <a:r>
              <a:rPr lang="en-IN" sz="1600" b="1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600" b="1" spc="-2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600" spc="-10" dirty="0">
                <a:solidFill>
                  <a:schemeClr val="tx1"/>
                </a:solidFill>
              </a:rPr>
              <a:t>Incorporate</a:t>
            </a:r>
            <a:r>
              <a:rPr sz="1600" spc="-30" dirty="0">
                <a:solidFill>
                  <a:schemeClr val="tx1"/>
                </a:solidFill>
              </a:rPr>
              <a:t> </a:t>
            </a:r>
            <a:r>
              <a:rPr sz="1600" spc="-10" dirty="0">
                <a:solidFill>
                  <a:schemeClr val="tx1"/>
                </a:solidFill>
              </a:rPr>
              <a:t>real-</a:t>
            </a:r>
            <a:r>
              <a:rPr sz="1600" dirty="0">
                <a:solidFill>
                  <a:schemeClr val="tx1"/>
                </a:solidFill>
              </a:rPr>
              <a:t>time</a:t>
            </a:r>
            <a:r>
              <a:rPr sz="1600" spc="-35" dirty="0">
                <a:solidFill>
                  <a:schemeClr val="tx1"/>
                </a:solidFill>
              </a:rPr>
              <a:t> </a:t>
            </a:r>
            <a:r>
              <a:rPr sz="1600" dirty="0">
                <a:solidFill>
                  <a:schemeClr val="tx1"/>
                </a:solidFill>
              </a:rPr>
              <a:t>data</a:t>
            </a:r>
            <a:r>
              <a:rPr sz="1600" spc="-35" dirty="0">
                <a:solidFill>
                  <a:schemeClr val="tx1"/>
                </a:solidFill>
              </a:rPr>
              <a:t> </a:t>
            </a:r>
            <a:r>
              <a:rPr sz="1600" dirty="0">
                <a:solidFill>
                  <a:schemeClr val="tx1"/>
                </a:solidFill>
              </a:rPr>
              <a:t>feeds,</a:t>
            </a:r>
            <a:r>
              <a:rPr sz="1600" spc="-40" dirty="0">
                <a:solidFill>
                  <a:schemeClr val="tx1"/>
                </a:solidFill>
              </a:rPr>
              <a:t> </a:t>
            </a:r>
            <a:r>
              <a:rPr sz="1600" dirty="0">
                <a:solidFill>
                  <a:schemeClr val="tx1"/>
                </a:solidFill>
              </a:rPr>
              <a:t>social</a:t>
            </a:r>
            <a:r>
              <a:rPr sz="1600" spc="-55" dirty="0">
                <a:solidFill>
                  <a:schemeClr val="tx1"/>
                </a:solidFill>
              </a:rPr>
              <a:t> </a:t>
            </a:r>
            <a:r>
              <a:rPr sz="1600" spc="-10" dirty="0">
                <a:solidFill>
                  <a:schemeClr val="tx1"/>
                </a:solidFill>
              </a:rPr>
              <a:t>media </a:t>
            </a:r>
            <a:r>
              <a:rPr sz="1600" dirty="0">
                <a:solidFill>
                  <a:schemeClr val="tx1"/>
                </a:solidFill>
              </a:rPr>
              <a:t>sentiment,</a:t>
            </a:r>
            <a:r>
              <a:rPr sz="1600" spc="-35" dirty="0">
                <a:solidFill>
                  <a:schemeClr val="tx1"/>
                </a:solidFill>
              </a:rPr>
              <a:t> </a:t>
            </a:r>
            <a:r>
              <a:rPr sz="1600" dirty="0">
                <a:solidFill>
                  <a:schemeClr val="tx1"/>
                </a:solidFill>
              </a:rPr>
              <a:t>and</a:t>
            </a:r>
            <a:r>
              <a:rPr sz="1600" spc="-35" dirty="0">
                <a:solidFill>
                  <a:schemeClr val="tx1"/>
                </a:solidFill>
              </a:rPr>
              <a:t> </a:t>
            </a:r>
            <a:r>
              <a:rPr sz="1600" dirty="0">
                <a:solidFill>
                  <a:schemeClr val="tx1"/>
                </a:solidFill>
              </a:rPr>
              <a:t>news</a:t>
            </a:r>
            <a:r>
              <a:rPr sz="1600" spc="-30" dirty="0">
                <a:solidFill>
                  <a:schemeClr val="tx1"/>
                </a:solidFill>
              </a:rPr>
              <a:t> </a:t>
            </a:r>
            <a:r>
              <a:rPr sz="1600" dirty="0">
                <a:solidFill>
                  <a:schemeClr val="tx1"/>
                </a:solidFill>
              </a:rPr>
              <a:t>analysis</a:t>
            </a:r>
            <a:r>
              <a:rPr sz="1600" spc="-40" dirty="0">
                <a:solidFill>
                  <a:schemeClr val="tx1"/>
                </a:solidFill>
              </a:rPr>
              <a:t> </a:t>
            </a:r>
            <a:r>
              <a:rPr sz="1600" dirty="0">
                <a:solidFill>
                  <a:schemeClr val="tx1"/>
                </a:solidFill>
              </a:rPr>
              <a:t>to</a:t>
            </a:r>
            <a:r>
              <a:rPr sz="1600" spc="-25" dirty="0">
                <a:solidFill>
                  <a:schemeClr val="tx1"/>
                </a:solidFill>
              </a:rPr>
              <a:t> </a:t>
            </a:r>
            <a:r>
              <a:rPr sz="1600" dirty="0">
                <a:solidFill>
                  <a:schemeClr val="tx1"/>
                </a:solidFill>
              </a:rPr>
              <a:t>better</a:t>
            </a:r>
            <a:r>
              <a:rPr sz="1600" spc="-25" dirty="0">
                <a:solidFill>
                  <a:schemeClr val="tx1"/>
                </a:solidFill>
              </a:rPr>
              <a:t> </a:t>
            </a:r>
            <a:r>
              <a:rPr sz="1600" dirty="0">
                <a:solidFill>
                  <a:schemeClr val="tx1"/>
                </a:solidFill>
              </a:rPr>
              <a:t>detect</a:t>
            </a:r>
            <a:r>
              <a:rPr sz="1600" spc="-30" dirty="0">
                <a:solidFill>
                  <a:schemeClr val="tx1"/>
                </a:solidFill>
              </a:rPr>
              <a:t> </a:t>
            </a:r>
            <a:r>
              <a:rPr sz="1600" spc="-10" dirty="0">
                <a:solidFill>
                  <a:schemeClr val="tx1"/>
                </a:solidFill>
              </a:rPr>
              <a:t>manipulation</a:t>
            </a:r>
            <a:r>
              <a:rPr sz="1600" spc="-25" dirty="0">
                <a:solidFill>
                  <a:schemeClr val="tx1"/>
                </a:solidFill>
              </a:rPr>
              <a:t> </a:t>
            </a:r>
            <a:r>
              <a:rPr sz="1600" spc="-10" dirty="0">
                <a:solidFill>
                  <a:schemeClr val="tx1"/>
                </a:solidFill>
              </a:rPr>
              <a:t>patterns.</a:t>
            </a:r>
          </a:p>
          <a:p>
            <a:pPr>
              <a:lnSpc>
                <a:spcPct val="100000"/>
              </a:lnSpc>
              <a:spcBef>
                <a:spcPts val="540"/>
              </a:spcBef>
              <a:buClr>
                <a:srgbClr val="FFFFFF"/>
              </a:buClr>
              <a:buFont typeface="Wingdings"/>
              <a:buChar char=""/>
            </a:pPr>
            <a:endParaRPr sz="1600" spc="-10" dirty="0">
              <a:solidFill>
                <a:schemeClr val="tx1"/>
              </a:solidFill>
            </a:endParaRPr>
          </a:p>
          <a:p>
            <a:pPr marL="10795" marR="720725" indent="-1905">
              <a:lnSpc>
                <a:spcPts val="1400"/>
              </a:lnSpc>
              <a:spcBef>
                <a:spcPts val="280"/>
              </a:spcBef>
              <a:buSzPct val="92307"/>
              <a:buFont typeface="Wingdings"/>
              <a:buChar char=""/>
              <a:tabLst>
                <a:tab pos="142240" algn="l"/>
              </a:tabLst>
            </a:pPr>
            <a:r>
              <a:rPr b="1" dirty="0">
                <a:solidFill>
                  <a:schemeClr val="tx1"/>
                </a:solidFill>
                <a:latin typeface="Arial"/>
                <a:cs typeface="Arial"/>
              </a:rPr>
              <a:t>	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Advanced Analytics: </a:t>
            </a:r>
            <a:r>
              <a:rPr sz="1600" spc="-10" dirty="0">
                <a:solidFill>
                  <a:schemeClr val="tx1"/>
                </a:solidFill>
              </a:rPr>
              <a:t>Implement machine learning models for anomaly detection and predictive insights to identify subtle manipulation strategies.</a:t>
            </a:r>
          </a:p>
          <a:p>
            <a:pPr>
              <a:lnSpc>
                <a:spcPct val="100000"/>
              </a:lnSpc>
              <a:spcBef>
                <a:spcPts val="540"/>
              </a:spcBef>
              <a:buClr>
                <a:srgbClr val="FFFFFF"/>
              </a:buClr>
              <a:buFont typeface="Wingdings"/>
              <a:buChar char=""/>
            </a:pPr>
            <a:endParaRPr spc="-10" dirty="0">
              <a:solidFill>
                <a:schemeClr val="tx1"/>
              </a:solidFill>
            </a:endParaRPr>
          </a:p>
          <a:p>
            <a:pPr marL="10795" marR="720725" indent="-1905">
              <a:lnSpc>
                <a:spcPts val="1400"/>
              </a:lnSpc>
              <a:spcBef>
                <a:spcPts val="280"/>
              </a:spcBef>
              <a:buSzPct val="92307"/>
              <a:buFont typeface="Wingdings"/>
              <a:buChar char=""/>
              <a:tabLst>
                <a:tab pos="142240" algn="l"/>
              </a:tabLst>
            </a:pPr>
            <a:r>
              <a:rPr b="1" spc="-10" dirty="0">
                <a:solidFill>
                  <a:schemeClr val="tx1"/>
                </a:solidFill>
                <a:latin typeface="Arial"/>
                <a:cs typeface="Arial"/>
              </a:rPr>
              <a:t>	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Real-time Monitoring</a:t>
            </a:r>
            <a:r>
              <a:rPr b="1" dirty="0">
                <a:solidFill>
                  <a:schemeClr val="tx1"/>
                </a:solidFill>
                <a:latin typeface="Arial"/>
                <a:cs typeface="Arial"/>
              </a:rPr>
              <a:t>: </a:t>
            </a:r>
            <a:r>
              <a:rPr sz="1600" spc="-10" dirty="0">
                <a:solidFill>
                  <a:schemeClr val="tx1"/>
                </a:solidFill>
              </a:rPr>
              <a:t>Develop tools for real-time detection of suspicious activities, allowing for immediate response to potential fraud.</a:t>
            </a:r>
          </a:p>
          <a:p>
            <a:pPr>
              <a:lnSpc>
                <a:spcPct val="100000"/>
              </a:lnSpc>
              <a:spcBef>
                <a:spcPts val="540"/>
              </a:spcBef>
              <a:buClr>
                <a:srgbClr val="FFFFFF"/>
              </a:buClr>
              <a:buFont typeface="Wingdings"/>
              <a:buChar char=""/>
            </a:pPr>
            <a:endParaRPr spc="-10" dirty="0">
              <a:solidFill>
                <a:schemeClr val="tx1"/>
              </a:solidFill>
            </a:endParaRPr>
          </a:p>
          <a:p>
            <a:pPr marL="10795" marR="720725" indent="-1905">
              <a:lnSpc>
                <a:spcPts val="1400"/>
              </a:lnSpc>
              <a:spcBef>
                <a:spcPts val="280"/>
              </a:spcBef>
              <a:buSzPct val="92307"/>
              <a:buFont typeface="Wingdings"/>
              <a:buChar char=""/>
              <a:tabLst>
                <a:tab pos="142240" algn="l"/>
              </a:tabLst>
            </a:pPr>
            <a:r>
              <a:rPr b="1" dirty="0">
                <a:solidFill>
                  <a:schemeClr val="tx1"/>
                </a:solidFill>
                <a:latin typeface="Arial"/>
                <a:cs typeface="Arial"/>
              </a:rPr>
              <a:t>	</a:t>
            </a:r>
            <a:r>
              <a:rPr sz="2000" b="1" spc="-10" dirty="0">
                <a:solidFill>
                  <a:schemeClr val="tx1"/>
                </a:solidFill>
              </a:rPr>
              <a:t>Collaboration with Regulators</a:t>
            </a:r>
            <a:r>
              <a:rPr sz="2000" b="1" dirty="0">
                <a:solidFill>
                  <a:schemeClr val="tx1"/>
                </a:solidFill>
              </a:rPr>
              <a:t>:</a:t>
            </a:r>
            <a:r>
              <a:rPr sz="2000" b="1" spc="-35" dirty="0">
                <a:solidFill>
                  <a:schemeClr val="tx1"/>
                </a:solidFill>
              </a:rPr>
              <a:t> </a:t>
            </a:r>
            <a:r>
              <a:rPr sz="1600" spc="-10" dirty="0">
                <a:solidFill>
                  <a:schemeClr val="tx1"/>
                </a:solidFill>
              </a:rPr>
              <a:t>Partner with regulatory bodies to share insights and improve monitoring techniques for market compliance.</a:t>
            </a:r>
          </a:p>
          <a:p>
            <a:pPr>
              <a:lnSpc>
                <a:spcPct val="100000"/>
              </a:lnSpc>
              <a:spcBef>
                <a:spcPts val="540"/>
              </a:spcBef>
              <a:buClr>
                <a:srgbClr val="FFFFFF"/>
              </a:buClr>
              <a:buFont typeface="Wingdings"/>
              <a:buChar char=""/>
            </a:pPr>
            <a:endParaRPr spc="-10" dirty="0">
              <a:solidFill>
                <a:schemeClr val="tx1"/>
              </a:solidFill>
            </a:endParaRPr>
          </a:p>
          <a:p>
            <a:pPr marL="10795" marR="720725" indent="-1905">
              <a:lnSpc>
                <a:spcPts val="1400"/>
              </a:lnSpc>
              <a:spcBef>
                <a:spcPts val="280"/>
              </a:spcBef>
              <a:buSzPct val="92307"/>
              <a:buFont typeface="Wingdings"/>
              <a:buChar char=""/>
              <a:tabLst>
                <a:tab pos="142240" algn="l"/>
              </a:tabLst>
            </a:pPr>
            <a:r>
              <a:rPr b="1" dirty="0">
                <a:solidFill>
                  <a:schemeClr val="tx1"/>
                </a:solidFill>
                <a:latin typeface="Arial"/>
                <a:cs typeface="Arial"/>
              </a:rPr>
              <a:t>	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User</a:t>
            </a:r>
            <a:r>
              <a:rPr sz="2000" b="1" spc="-5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Behavior</a:t>
            </a:r>
            <a:r>
              <a:rPr sz="2000" b="1" spc="-5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Analysis</a:t>
            </a:r>
            <a:r>
              <a:rPr dirty="0">
                <a:solidFill>
                  <a:schemeClr val="tx1"/>
                </a:solidFill>
              </a:rPr>
              <a:t>:</a:t>
            </a:r>
            <a:r>
              <a:rPr spc="-35" dirty="0">
                <a:solidFill>
                  <a:schemeClr val="tx1"/>
                </a:solidFill>
              </a:rPr>
              <a:t> </a:t>
            </a:r>
            <a:r>
              <a:rPr sz="1600" spc="-10" dirty="0">
                <a:solidFill>
                  <a:schemeClr val="tx1"/>
                </a:solidFill>
              </a:rPr>
              <a:t>Profile trader behaviors to better predict and mitigate potential manipulation activities.</a:t>
            </a:r>
          </a:p>
          <a:p>
            <a:pPr>
              <a:lnSpc>
                <a:spcPct val="100000"/>
              </a:lnSpc>
              <a:spcBef>
                <a:spcPts val="540"/>
              </a:spcBef>
              <a:buClr>
                <a:srgbClr val="FFFFFF"/>
              </a:buClr>
              <a:buFont typeface="Wingdings"/>
              <a:buChar char=""/>
            </a:pPr>
            <a:endParaRPr spc="-10" dirty="0">
              <a:solidFill>
                <a:schemeClr val="tx1"/>
              </a:solidFill>
            </a:endParaRPr>
          </a:p>
          <a:p>
            <a:pPr marL="12700" marR="741045" indent="-1905">
              <a:lnSpc>
                <a:spcPts val="1400"/>
              </a:lnSpc>
              <a:spcBef>
                <a:spcPts val="5"/>
              </a:spcBef>
              <a:buSzPct val="92307"/>
              <a:buFont typeface="Wingdings"/>
              <a:buChar char=""/>
              <a:tabLst>
                <a:tab pos="142240" algn="l"/>
              </a:tabLst>
            </a:pPr>
            <a:r>
              <a:rPr b="1" spc="-10" dirty="0">
                <a:solidFill>
                  <a:schemeClr val="tx1"/>
                </a:solidFill>
                <a:latin typeface="Arial"/>
                <a:cs typeface="Arial"/>
              </a:rPr>
              <a:t>	</a:t>
            </a:r>
            <a:r>
              <a:rPr sz="2000" b="1" spc="-10" dirty="0">
                <a:solidFill>
                  <a:schemeClr val="tx1"/>
                </a:solidFill>
                <a:latin typeface="Arial"/>
                <a:cs typeface="Arial"/>
              </a:rPr>
              <a:t>Blockchain</a:t>
            </a:r>
            <a:r>
              <a:rPr sz="2000" b="1" spc="-4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for</a:t>
            </a:r>
            <a:r>
              <a:rPr sz="2000" b="1" spc="-3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Transparency</a:t>
            </a:r>
            <a:r>
              <a:rPr b="1" dirty="0">
                <a:solidFill>
                  <a:schemeClr val="tx1"/>
                </a:solidFill>
                <a:latin typeface="Arial"/>
                <a:cs typeface="Arial"/>
              </a:rPr>
              <a:t>:</a:t>
            </a:r>
            <a:r>
              <a:rPr b="1" spc="-1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600" spc="-10" dirty="0">
                <a:solidFill>
                  <a:schemeClr val="tx1"/>
                </a:solidFill>
              </a:rPr>
              <a:t>Explore blockchain technology to enhance transparency and reduce manipulation opportunities.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48600" y="1295400"/>
            <a:ext cx="3672078" cy="3672078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20972" y="77143"/>
            <a:ext cx="4733925" cy="701040"/>
            <a:chOff x="7399019" y="1347990"/>
            <a:chExt cx="4733925" cy="701040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399019" y="1347990"/>
              <a:ext cx="4733544" cy="701027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463027" y="1411998"/>
              <a:ext cx="4607814" cy="575297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109600" y="100848"/>
            <a:ext cx="239585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0" dirty="0"/>
              <a:t>Future</a:t>
            </a:r>
            <a:r>
              <a:rPr spc="-5" dirty="0"/>
              <a:t> </a:t>
            </a:r>
            <a:r>
              <a:rPr spc="-175" dirty="0"/>
              <a:t>Work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4864" y="3"/>
            <a:ext cx="12191999" cy="6857997"/>
          </a:xfrm>
          <a:prstGeom prst="rect">
            <a:avLst/>
          </a:prstGeom>
        </p:spPr>
      </p:pic>
      <p:grpSp>
        <p:nvGrpSpPr>
          <p:cNvPr id="9" name="object 5">
            <a:extLst>
              <a:ext uri="{FF2B5EF4-FFF2-40B4-BE49-F238E27FC236}">
                <a16:creationId xmlns:a16="http://schemas.microsoft.com/office/drawing/2014/main" id="{92EE590A-A167-09B5-8092-147ADC13F166}"/>
              </a:ext>
            </a:extLst>
          </p:cNvPr>
          <p:cNvGrpSpPr/>
          <p:nvPr/>
        </p:nvGrpSpPr>
        <p:grpSpPr>
          <a:xfrm>
            <a:off x="1752600" y="1219200"/>
            <a:ext cx="8838389" cy="2819400"/>
            <a:chOff x="7399019" y="1347990"/>
            <a:chExt cx="4733925" cy="701040"/>
          </a:xfrm>
        </p:grpSpPr>
        <p:pic>
          <p:nvPicPr>
            <p:cNvPr id="10" name="object 6">
              <a:extLst>
                <a:ext uri="{FF2B5EF4-FFF2-40B4-BE49-F238E27FC236}">
                  <a16:creationId xmlns:a16="http://schemas.microsoft.com/office/drawing/2014/main" id="{F1AE4040-2583-D68D-1634-93CC5C6C51B7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399019" y="1347990"/>
              <a:ext cx="4733544" cy="701027"/>
            </a:xfrm>
            <a:prstGeom prst="rect">
              <a:avLst/>
            </a:prstGeom>
          </p:spPr>
        </p:pic>
        <p:pic>
          <p:nvPicPr>
            <p:cNvPr id="11" name="object 7">
              <a:extLst>
                <a:ext uri="{FF2B5EF4-FFF2-40B4-BE49-F238E27FC236}">
                  <a16:creationId xmlns:a16="http://schemas.microsoft.com/office/drawing/2014/main" id="{2B2B64D2-C3BF-0B61-A157-B0EE800D640D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463027" y="1411998"/>
              <a:ext cx="4607814" cy="575297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8C51F5E-EA8A-1B43-F80F-FC65418340E9}"/>
              </a:ext>
            </a:extLst>
          </p:cNvPr>
          <p:cNvSpPr txBox="1"/>
          <p:nvPr/>
        </p:nvSpPr>
        <p:spPr>
          <a:xfrm>
            <a:off x="3352800" y="1905000"/>
            <a:ext cx="609437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200" spc="-500" dirty="0">
                <a:solidFill>
                  <a:schemeClr val="bg1"/>
                </a:solidFill>
              </a:rPr>
              <a:t>THANK</a:t>
            </a:r>
            <a:r>
              <a:rPr lang="en-IN" sz="7200" spc="-80" dirty="0">
                <a:solidFill>
                  <a:schemeClr val="bg1"/>
                </a:solidFill>
              </a:rPr>
              <a:t> </a:t>
            </a:r>
            <a:r>
              <a:rPr lang="en-IN" sz="7200" spc="-145" dirty="0">
                <a:solidFill>
                  <a:schemeClr val="bg1"/>
                </a:solidFill>
              </a:rPr>
              <a:t>YOU</a:t>
            </a:r>
            <a:endParaRPr lang="en-IN" sz="7200" dirty="0">
              <a:solidFill>
                <a:schemeClr val="bg1"/>
              </a:solidFill>
            </a:endParaRPr>
          </a:p>
        </p:txBody>
      </p:sp>
      <p:grpSp>
        <p:nvGrpSpPr>
          <p:cNvPr id="16" name="object 5">
            <a:extLst>
              <a:ext uri="{FF2B5EF4-FFF2-40B4-BE49-F238E27FC236}">
                <a16:creationId xmlns:a16="http://schemas.microsoft.com/office/drawing/2014/main" id="{9FB36F86-C691-2F21-1B3A-EB54D3E1CBC2}"/>
              </a:ext>
            </a:extLst>
          </p:cNvPr>
          <p:cNvGrpSpPr/>
          <p:nvPr/>
        </p:nvGrpSpPr>
        <p:grpSpPr>
          <a:xfrm>
            <a:off x="10475041" y="6172201"/>
            <a:ext cx="1107359" cy="609600"/>
            <a:chOff x="7399019" y="1347990"/>
            <a:chExt cx="4733925" cy="701040"/>
          </a:xfrm>
        </p:grpSpPr>
        <p:pic>
          <p:nvPicPr>
            <p:cNvPr id="17" name="object 6">
              <a:extLst>
                <a:ext uri="{FF2B5EF4-FFF2-40B4-BE49-F238E27FC236}">
                  <a16:creationId xmlns:a16="http://schemas.microsoft.com/office/drawing/2014/main" id="{1FB34C6D-707B-F254-3D7C-AEA6C1CCC7AC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399019" y="1347990"/>
              <a:ext cx="4733544" cy="701027"/>
            </a:xfrm>
            <a:prstGeom prst="rect">
              <a:avLst/>
            </a:prstGeom>
          </p:spPr>
        </p:pic>
        <p:pic>
          <p:nvPicPr>
            <p:cNvPr id="18" name="object 7">
              <a:extLst>
                <a:ext uri="{FF2B5EF4-FFF2-40B4-BE49-F238E27FC236}">
                  <a16:creationId xmlns:a16="http://schemas.microsoft.com/office/drawing/2014/main" id="{71B0AF85-EFDB-40BB-B837-B6D625A3A52C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463027" y="1411998"/>
              <a:ext cx="4607814" cy="575297"/>
            </a:xfrm>
            <a:prstGeom prst="rect">
              <a:avLst/>
            </a:prstGeom>
          </p:spPr>
        </p:pic>
      </p:grpSp>
      <p:pic>
        <p:nvPicPr>
          <p:cNvPr id="19" name="Picture 18">
            <a:hlinkClick r:id="rId5"/>
            <a:extLst>
              <a:ext uri="{FF2B5EF4-FFF2-40B4-BE49-F238E27FC236}">
                <a16:creationId xmlns:a16="http://schemas.microsoft.com/office/drawing/2014/main" id="{8B70B79F-8B6B-4DAC-A118-CEB42312C3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32534" y="6312960"/>
            <a:ext cx="339038" cy="328069"/>
          </a:xfrm>
          <a:prstGeom prst="rect">
            <a:avLst/>
          </a:prstGeom>
        </p:spPr>
      </p:pic>
      <p:pic>
        <p:nvPicPr>
          <p:cNvPr id="20" name="Picture 19">
            <a:hlinkClick r:id="rId7"/>
            <a:extLst>
              <a:ext uri="{FF2B5EF4-FFF2-40B4-BE49-F238E27FC236}">
                <a16:creationId xmlns:a16="http://schemas.microsoft.com/office/drawing/2014/main" id="{9C50A853-5CDF-4616-3E1D-0894170BEF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116887" y="6329883"/>
            <a:ext cx="345474" cy="32806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603250" y="1524000"/>
            <a:ext cx="10985500" cy="41575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ts val="2050"/>
              </a:lnSpc>
              <a:spcBef>
                <a:spcPts val="100"/>
              </a:spcBef>
              <a:buFont typeface="Arial MT"/>
              <a:buChar char="•"/>
              <a:tabLst>
                <a:tab pos="355600" algn="l"/>
              </a:tabLst>
            </a:pP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Insider</a:t>
            </a:r>
            <a:r>
              <a:rPr sz="1800" b="1" spc="-1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Trading: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Trading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based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on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non-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public,</a:t>
            </a:r>
            <a:r>
              <a:rPr sz="18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confidential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information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gain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an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unfair</a:t>
            </a: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>
              <a:lnSpc>
                <a:spcPts val="2050"/>
              </a:lnSpc>
            </a:pP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advantage,sometimes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‘Insider’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can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be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someone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who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already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works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in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that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 organization.</a:t>
            </a: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20"/>
              </a:spcBef>
            </a:pP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Font typeface="Arial MT"/>
              <a:buChar char="•"/>
              <a:tabLst>
                <a:tab pos="355600" algn="l"/>
              </a:tabLst>
            </a:pP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Wash</a:t>
            </a:r>
            <a:r>
              <a:rPr sz="1800" b="1" spc="-2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Trading:</a:t>
            </a:r>
            <a:r>
              <a:rPr sz="1800" b="1" spc="-2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Buying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and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selling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same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stock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simultaneously</a:t>
            </a:r>
            <a:r>
              <a:rPr sz="18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create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fake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market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activity.</a:t>
            </a: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765"/>
              </a:spcBef>
              <a:buClr>
                <a:srgbClr val="FFFFFF"/>
              </a:buClr>
              <a:buFont typeface="Arial MT"/>
              <a:buChar char="•"/>
            </a:pP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marR="140335" indent="-343535">
              <a:lnSpc>
                <a:spcPts val="1939"/>
              </a:lnSpc>
              <a:spcBef>
                <a:spcPts val="5"/>
              </a:spcBef>
              <a:buFont typeface="Arial MT"/>
              <a:buChar char="•"/>
              <a:tabLst>
                <a:tab pos="355600" algn="l"/>
              </a:tabLst>
            </a:pP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Pump</a:t>
            </a:r>
            <a:r>
              <a:rPr sz="1800" b="1" spc="-1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and</a:t>
            </a:r>
            <a:r>
              <a:rPr sz="1800" b="1" spc="-1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Dump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: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Spreading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false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information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inflate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stock's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price,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then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selling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it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at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profit,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leaving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others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with</a:t>
            </a:r>
            <a:r>
              <a:rPr sz="1800" spc="-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losses.</a:t>
            </a: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745"/>
              </a:spcBef>
              <a:buClr>
                <a:srgbClr val="FFFFFF"/>
              </a:buClr>
              <a:buFont typeface="Arial MT"/>
              <a:buChar char="•"/>
            </a:pP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marR="5080" indent="-343535">
              <a:lnSpc>
                <a:spcPts val="1939"/>
              </a:lnSpc>
              <a:buFont typeface="Arial MT"/>
              <a:buChar char="•"/>
              <a:tabLst>
                <a:tab pos="355600" algn="l"/>
              </a:tabLst>
            </a:pP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Spoofing:</a:t>
            </a:r>
            <a:r>
              <a:rPr sz="1800" b="1" spc="-1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Placing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fake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orders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with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intent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cancel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them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before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they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are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executed.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aim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is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 trick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other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traders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into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thinking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there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is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higher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demand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or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supply,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thereby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manipulating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prices.</a:t>
            </a: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95"/>
              </a:spcBef>
              <a:buClr>
                <a:srgbClr val="FFFFFF"/>
              </a:buClr>
              <a:buFont typeface="Arial MT"/>
              <a:buChar char="•"/>
            </a:pP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5600" algn="l"/>
              </a:tabLst>
            </a:pP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Front</a:t>
            </a:r>
            <a:r>
              <a:rPr sz="1800" b="1" spc="-3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Running:</a:t>
            </a:r>
            <a:r>
              <a:rPr sz="1800" b="1" spc="-1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Trading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ahead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of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a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large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order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benefit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from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price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movement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it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spc="-10" dirty="0">
                <a:solidFill>
                  <a:schemeClr val="tx1"/>
                </a:solidFill>
                <a:latin typeface="Arial MT"/>
                <a:cs typeface="Arial MT"/>
              </a:rPr>
              <a:t>creates.</a:t>
            </a: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40"/>
              </a:spcBef>
              <a:buClr>
                <a:srgbClr val="FFFFFF"/>
              </a:buClr>
              <a:buFont typeface="Arial MT"/>
              <a:buChar char="•"/>
            </a:pPr>
            <a:endParaRPr sz="18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indent="-342900">
              <a:lnSpc>
                <a:spcPct val="100000"/>
              </a:lnSpc>
              <a:buFont typeface="Arial MT"/>
              <a:buChar char="•"/>
              <a:tabLst>
                <a:tab pos="355600" algn="l"/>
              </a:tabLst>
            </a:pPr>
            <a:r>
              <a:rPr sz="1800" b="1" dirty="0">
                <a:solidFill>
                  <a:schemeClr val="tx1"/>
                </a:solidFill>
                <a:latin typeface="Arial"/>
                <a:cs typeface="Arial"/>
              </a:rPr>
              <a:t>Layering:</a:t>
            </a:r>
            <a:r>
              <a:rPr sz="1800" b="1" spc="-2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Placing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multiple</a:t>
            </a:r>
            <a:r>
              <a:rPr sz="18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fake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orders</a:t>
            </a:r>
            <a:r>
              <a:rPr sz="18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18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chemeClr val="tx1"/>
                </a:solidFill>
                <a:latin typeface="Arial MT"/>
                <a:cs typeface="Arial MT"/>
              </a:rPr>
              <a:t>mislead</a:t>
            </a:r>
            <a:r>
              <a:rPr sz="18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20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market</a:t>
            </a:r>
            <a:r>
              <a:rPr sz="20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about</a:t>
            </a:r>
            <a:r>
              <a:rPr sz="20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demand</a:t>
            </a:r>
            <a:r>
              <a:rPr sz="20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or</a:t>
            </a:r>
            <a:r>
              <a:rPr sz="20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chemeClr val="tx1"/>
                </a:solidFill>
                <a:latin typeface="Arial MT"/>
                <a:cs typeface="Arial MT"/>
              </a:rPr>
              <a:t>supply.</a:t>
            </a:r>
            <a:endParaRPr sz="20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76073" y="148688"/>
            <a:ext cx="4532630" cy="994312"/>
            <a:chOff x="3943350" y="1780044"/>
            <a:chExt cx="4532630" cy="70104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43350" y="1780044"/>
              <a:ext cx="4532376" cy="70102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07357" y="1844039"/>
              <a:ext cx="4406645" cy="57531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75666" y="381000"/>
            <a:ext cx="393319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05" dirty="0"/>
              <a:t>Types </a:t>
            </a:r>
            <a:r>
              <a:rPr sz="2800" spc="-60" dirty="0"/>
              <a:t>of</a:t>
            </a:r>
            <a:r>
              <a:rPr sz="2800" spc="-125" dirty="0"/>
              <a:t> </a:t>
            </a:r>
            <a:r>
              <a:rPr sz="2800" spc="-55" dirty="0"/>
              <a:t>Market</a:t>
            </a:r>
            <a:r>
              <a:rPr sz="2800" spc="-110" dirty="0"/>
              <a:t> </a:t>
            </a:r>
            <a:r>
              <a:rPr sz="2800" spc="-10" dirty="0"/>
              <a:t>Abuse</a:t>
            </a:r>
            <a:endParaRPr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57460" y="1418898"/>
            <a:ext cx="11316970" cy="4020203"/>
          </a:xfrm>
          <a:prstGeom prst="rect">
            <a:avLst/>
          </a:prstGeom>
        </p:spPr>
        <p:txBody>
          <a:bodyPr vert="horz" wrap="square" lIns="0" tIns="46355" rIns="0" bIns="0" rtlCol="0">
            <a:spAutoFit/>
          </a:bodyPr>
          <a:lstStyle/>
          <a:p>
            <a:pPr marL="355600" marR="549275" indent="-343535">
              <a:lnSpc>
                <a:spcPct val="90000"/>
              </a:lnSpc>
              <a:spcBef>
                <a:spcPts val="365"/>
              </a:spcBef>
              <a:buFont typeface="Arial MT"/>
              <a:buChar char="•"/>
              <a:tabLst>
                <a:tab pos="355600" algn="l"/>
              </a:tabLst>
            </a:pPr>
            <a:r>
              <a:rPr sz="2200" b="1" dirty="0">
                <a:solidFill>
                  <a:schemeClr val="tx1"/>
                </a:solidFill>
                <a:latin typeface="Arial"/>
                <a:cs typeface="Arial"/>
              </a:rPr>
              <a:t>Context:</a:t>
            </a:r>
            <a:r>
              <a:rPr sz="2200" b="1" spc="-1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As</a:t>
            </a:r>
            <a:r>
              <a:rPr sz="22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Data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Analyst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at</a:t>
            </a:r>
            <a:r>
              <a:rPr sz="22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b="1" spc="-10" dirty="0">
                <a:solidFill>
                  <a:schemeClr val="tx1"/>
                </a:solidFill>
                <a:latin typeface="Arial"/>
                <a:cs typeface="Arial"/>
              </a:rPr>
              <a:t>EquiAnalytics</a:t>
            </a:r>
            <a:r>
              <a:rPr sz="2200" b="1" spc="-2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200" b="1" dirty="0">
                <a:solidFill>
                  <a:schemeClr val="tx1"/>
                </a:solidFill>
                <a:latin typeface="Arial"/>
                <a:cs typeface="Arial"/>
              </a:rPr>
              <a:t>Inc.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,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you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were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tasked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by</a:t>
            </a:r>
            <a:r>
              <a:rPr sz="22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Risk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Management</a:t>
            </a:r>
            <a:r>
              <a:rPr sz="22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team</a:t>
            </a:r>
            <a:r>
              <a:rPr sz="22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22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investigate</a:t>
            </a:r>
            <a:r>
              <a:rPr sz="2200" spc="-4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unusual</a:t>
            </a:r>
            <a:r>
              <a:rPr sz="22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trading</a:t>
            </a:r>
            <a:r>
              <a:rPr sz="22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patterns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that</a:t>
            </a:r>
            <a:r>
              <a:rPr sz="22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could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indicate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market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abuse.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22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goal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was</a:t>
            </a:r>
            <a:r>
              <a:rPr sz="22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identify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any</a:t>
            </a:r>
            <a:r>
              <a:rPr sz="22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signs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of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manipulation</a:t>
            </a:r>
            <a:r>
              <a:rPr sz="22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in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stock</a:t>
            </a:r>
            <a:r>
              <a:rPr sz="22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transactions</a:t>
            </a:r>
            <a:r>
              <a:rPr sz="2200" spc="-25" dirty="0">
                <a:solidFill>
                  <a:schemeClr val="tx1"/>
                </a:solidFill>
                <a:latin typeface="Arial MT"/>
                <a:cs typeface="Arial MT"/>
              </a:rPr>
              <a:t> and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ensure</a:t>
            </a:r>
            <a:r>
              <a:rPr sz="2200" spc="-10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regulatory</a:t>
            </a:r>
            <a:r>
              <a:rPr sz="2200" spc="-10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compliance.</a:t>
            </a:r>
            <a:endParaRPr sz="2200" dirty="0">
              <a:solidFill>
                <a:schemeClr val="tx1"/>
              </a:solidFill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935"/>
              </a:spcBef>
              <a:buClr>
                <a:srgbClr val="FFFFFF"/>
              </a:buClr>
              <a:buFont typeface="Arial MT"/>
              <a:buChar char="•"/>
            </a:pPr>
            <a:endParaRPr sz="22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marR="5080" indent="-343535">
              <a:lnSpc>
                <a:spcPts val="2380"/>
              </a:lnSpc>
              <a:buFont typeface="Arial MT"/>
              <a:buChar char="•"/>
              <a:tabLst>
                <a:tab pos="355600" algn="l"/>
              </a:tabLst>
            </a:pPr>
            <a:r>
              <a:rPr sz="2200" b="1" dirty="0">
                <a:solidFill>
                  <a:schemeClr val="tx1"/>
                </a:solidFill>
                <a:latin typeface="Arial"/>
                <a:cs typeface="Arial"/>
              </a:rPr>
              <a:t>Challenge:</a:t>
            </a:r>
            <a:r>
              <a:rPr sz="2200" b="1" spc="-4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You</a:t>
            </a:r>
            <a:r>
              <a:rPr sz="2200" spc="-6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were</a:t>
            </a:r>
            <a:r>
              <a:rPr sz="2200" spc="-6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provided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with</a:t>
            </a:r>
            <a:r>
              <a:rPr sz="2200" spc="-6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three</a:t>
            </a:r>
            <a:r>
              <a:rPr sz="2200" spc="-5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datasets:</a:t>
            </a:r>
            <a:r>
              <a:rPr sz="2200" spc="-6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i="1" spc="-10" dirty="0">
                <a:solidFill>
                  <a:schemeClr val="tx1"/>
                </a:solidFill>
                <a:latin typeface="Arial"/>
                <a:cs typeface="Arial"/>
              </a:rPr>
              <a:t>surveillance_optimization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, </a:t>
            </a:r>
            <a:r>
              <a:rPr sz="2200" i="1" spc="-10" dirty="0">
                <a:solidFill>
                  <a:schemeClr val="tx1"/>
                </a:solidFill>
                <a:latin typeface="Arial"/>
                <a:cs typeface="Arial"/>
              </a:rPr>
              <a:t>regulatory_enquiries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,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and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i="1" spc="-10" dirty="0">
                <a:solidFill>
                  <a:schemeClr val="tx1"/>
                </a:solidFill>
                <a:latin typeface="Arial"/>
                <a:cs typeface="Arial"/>
              </a:rPr>
              <a:t>market_manipulation_data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.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Your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job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was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22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clean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and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analyze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these</a:t>
            </a:r>
            <a:r>
              <a:rPr sz="2200" spc="-5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datasets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uncover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hidden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patterns</a:t>
            </a:r>
            <a:r>
              <a:rPr sz="2200" spc="-4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of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abuse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and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provide</a:t>
            </a:r>
            <a:r>
              <a:rPr sz="22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actionable</a:t>
            </a:r>
            <a:r>
              <a:rPr sz="2200" spc="-6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insights.</a:t>
            </a:r>
            <a:endParaRPr sz="2200" dirty="0">
              <a:solidFill>
                <a:schemeClr val="tx1"/>
              </a:solidFill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890"/>
              </a:spcBef>
              <a:buClr>
                <a:srgbClr val="FFFFFF"/>
              </a:buClr>
              <a:buFont typeface="Arial MT"/>
              <a:buChar char="•"/>
            </a:pPr>
            <a:endParaRPr sz="2200" dirty="0">
              <a:solidFill>
                <a:schemeClr val="tx1"/>
              </a:solidFill>
              <a:latin typeface="Arial MT"/>
              <a:cs typeface="Arial MT"/>
            </a:endParaRPr>
          </a:p>
          <a:p>
            <a:pPr marL="355600" marR="38100" indent="-343535">
              <a:lnSpc>
                <a:spcPts val="2380"/>
              </a:lnSpc>
              <a:buFont typeface="Arial MT"/>
              <a:buChar char="•"/>
              <a:tabLst>
                <a:tab pos="355600" algn="l"/>
              </a:tabLst>
            </a:pPr>
            <a:r>
              <a:rPr sz="2200" b="1" dirty="0">
                <a:solidFill>
                  <a:schemeClr val="tx1"/>
                </a:solidFill>
                <a:latin typeface="Arial"/>
                <a:cs typeface="Arial"/>
              </a:rPr>
              <a:t>Approach:</a:t>
            </a:r>
            <a:r>
              <a:rPr sz="2200" b="1" spc="-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Using</a:t>
            </a:r>
            <a:r>
              <a:rPr sz="22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SQL,</a:t>
            </a:r>
            <a:r>
              <a:rPr sz="2200" spc="-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you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habe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systematically</a:t>
            </a:r>
            <a:r>
              <a:rPr sz="22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clean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the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data,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perform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 aggregations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and</a:t>
            </a:r>
            <a:r>
              <a:rPr sz="22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calculations</a:t>
            </a:r>
            <a:r>
              <a:rPr sz="22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detect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anomalies,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and</a:t>
            </a:r>
            <a:r>
              <a:rPr sz="2200" spc="-1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analyze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user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behaviors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pinpoint</a:t>
            </a:r>
            <a:r>
              <a:rPr sz="2200" spc="-2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potential manipulators,risks</a:t>
            </a:r>
            <a:r>
              <a:rPr sz="2200" spc="-4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and</a:t>
            </a:r>
            <a:r>
              <a:rPr sz="22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areas</a:t>
            </a:r>
            <a:r>
              <a:rPr sz="2200" spc="-3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dirty="0">
                <a:solidFill>
                  <a:schemeClr val="tx1"/>
                </a:solidFill>
                <a:latin typeface="Arial MT"/>
                <a:cs typeface="Arial MT"/>
              </a:rPr>
              <a:t>to</a:t>
            </a:r>
            <a:r>
              <a:rPr sz="22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200" spc="-10" dirty="0">
                <a:solidFill>
                  <a:schemeClr val="tx1"/>
                </a:solidFill>
                <a:latin typeface="Arial MT"/>
                <a:cs typeface="Arial MT"/>
              </a:rPr>
              <a:t>focus.</a:t>
            </a:r>
            <a:endParaRPr sz="22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76200" y="107302"/>
            <a:ext cx="4572000" cy="807097"/>
            <a:chOff x="3943350" y="1780044"/>
            <a:chExt cx="4532630" cy="70104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43350" y="1780044"/>
              <a:ext cx="4532376" cy="701027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07357" y="1844039"/>
              <a:ext cx="4406645" cy="57531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92924" y="208172"/>
            <a:ext cx="413829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185" dirty="0"/>
              <a:t>The</a:t>
            </a:r>
            <a:r>
              <a:rPr sz="2800" spc="-50" dirty="0"/>
              <a:t> </a:t>
            </a:r>
            <a:r>
              <a:rPr sz="2800" spc="-70" dirty="0"/>
              <a:t>Analyst’s</a:t>
            </a:r>
            <a:r>
              <a:rPr sz="2800" spc="-105" dirty="0"/>
              <a:t> </a:t>
            </a:r>
            <a:r>
              <a:rPr sz="2800" spc="-10" dirty="0"/>
              <a:t>Challenge</a:t>
            </a:r>
            <a:endParaRPr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72743" y="1752600"/>
            <a:ext cx="3032760" cy="611706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355600" marR="5080" indent="-342900">
              <a:lnSpc>
                <a:spcPts val="2160"/>
              </a:lnSpc>
              <a:spcBef>
                <a:spcPts val="37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Dataset</a:t>
            </a:r>
            <a:r>
              <a:rPr sz="2000" b="1" spc="-4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1:</a:t>
            </a:r>
            <a:r>
              <a:rPr sz="2000" b="1" spc="-4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spc="-10" dirty="0">
                <a:solidFill>
                  <a:schemeClr val="tx1"/>
                </a:solidFill>
                <a:latin typeface="Arial MT"/>
                <a:cs typeface="Arial MT"/>
              </a:rPr>
              <a:t>Surveillance Optimization</a:t>
            </a:r>
            <a:endParaRPr sz="20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4800" y="2627155"/>
            <a:ext cx="3442970" cy="1736373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marR="5080" indent="-342900">
              <a:lnSpc>
                <a:spcPts val="2160"/>
              </a:lnSpc>
              <a:spcBef>
                <a:spcPts val="37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Description: Contains transactional data including transaction IDs, stock IDs, transaction prices, volumes, and dates.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76917" y="4811662"/>
            <a:ext cx="3373754" cy="1175963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355600" marR="5080" indent="-342900">
              <a:lnSpc>
                <a:spcPts val="2160"/>
              </a:lnSpc>
              <a:spcBef>
                <a:spcPts val="37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Key</a:t>
            </a:r>
            <a:r>
              <a:rPr sz="2000" b="1" spc="-5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chemeClr val="tx1"/>
                </a:solidFill>
                <a:latin typeface="Arial"/>
                <a:cs typeface="Arial"/>
              </a:rPr>
              <a:t>Fields: </a:t>
            </a:r>
            <a:r>
              <a:rPr sz="2000" i="1" spc="-10" dirty="0">
                <a:solidFill>
                  <a:schemeClr val="tx1"/>
                </a:solidFill>
                <a:latin typeface="Arial"/>
                <a:cs typeface="Arial"/>
              </a:rPr>
              <a:t>Transaction_ID,</a:t>
            </a:r>
            <a:r>
              <a:rPr sz="2000" i="1" spc="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i="1" spc="-10" dirty="0">
                <a:solidFill>
                  <a:schemeClr val="tx1"/>
                </a:solidFill>
                <a:latin typeface="Arial"/>
                <a:cs typeface="Arial"/>
              </a:rPr>
              <a:t>Stock, Transaction_Price, </a:t>
            </a:r>
            <a:r>
              <a:rPr sz="2000" i="1" dirty="0">
                <a:solidFill>
                  <a:schemeClr val="tx1"/>
                </a:solidFill>
                <a:latin typeface="Arial"/>
                <a:cs typeface="Arial"/>
              </a:rPr>
              <a:t>Volume,</a:t>
            </a:r>
            <a:r>
              <a:rPr sz="2000" i="1" spc="-7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i="1" spc="-10" dirty="0">
                <a:solidFill>
                  <a:schemeClr val="tx1"/>
                </a:solidFill>
                <a:latin typeface="Arial"/>
                <a:cs typeface="Arial"/>
              </a:rPr>
              <a:t>Transaction_Date</a:t>
            </a:r>
            <a:endParaRPr sz="20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97211" y="44599"/>
            <a:ext cx="4532630" cy="701040"/>
            <a:chOff x="3943350" y="1780044"/>
            <a:chExt cx="4532630" cy="70104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43350" y="1780044"/>
              <a:ext cx="4532376" cy="701027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07357" y="1844039"/>
              <a:ext cx="4406645" cy="575310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90600" y="115491"/>
            <a:ext cx="257429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/>
              <a:t>The</a:t>
            </a:r>
            <a:r>
              <a:rPr spc="-25" dirty="0"/>
              <a:t> </a:t>
            </a:r>
            <a:r>
              <a:rPr spc="-105" dirty="0"/>
              <a:t>Datasets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4096575" y="1752600"/>
            <a:ext cx="2809240" cy="611706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355600" marR="5080" indent="-343535">
              <a:lnSpc>
                <a:spcPts val="2160"/>
              </a:lnSpc>
              <a:spcBef>
                <a:spcPts val="37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Dataset</a:t>
            </a:r>
            <a:r>
              <a:rPr sz="2000" b="1" spc="-8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chemeClr val="tx1"/>
                </a:solidFill>
                <a:latin typeface="Arial"/>
                <a:cs typeface="Arial"/>
              </a:rPr>
              <a:t>1:</a:t>
            </a:r>
            <a:r>
              <a:rPr sz="2000" spc="-10" dirty="0">
                <a:solidFill>
                  <a:schemeClr val="tx1"/>
                </a:solidFill>
                <a:latin typeface="Arial MT"/>
                <a:cs typeface="Arial MT"/>
              </a:rPr>
              <a:t>Regulatory Enquiries</a:t>
            </a:r>
            <a:endParaRPr sz="20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0070" y="2714942"/>
            <a:ext cx="3343910" cy="142811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marR="5080" indent="-343535">
              <a:lnSpc>
                <a:spcPct val="90000"/>
              </a:lnSpc>
              <a:spcBef>
                <a:spcPts val="34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Description: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Logs</a:t>
            </a:r>
            <a:r>
              <a:rPr sz="2000" spc="-12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chemeClr val="tx1"/>
                </a:solidFill>
                <a:latin typeface="Arial MT"/>
                <a:cs typeface="Arial MT"/>
              </a:rPr>
              <a:t>of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regulatory</a:t>
            </a:r>
            <a:r>
              <a:rPr sz="2000" spc="-9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enquiries</a:t>
            </a:r>
            <a:r>
              <a:rPr sz="2000" spc="-8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chemeClr val="tx1"/>
                </a:solidFill>
                <a:latin typeface="Arial MT"/>
                <a:cs typeface="Arial MT"/>
              </a:rPr>
              <a:t>made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by</a:t>
            </a:r>
            <a:r>
              <a:rPr sz="2000" spc="-5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users,</a:t>
            </a:r>
            <a:r>
              <a:rPr sz="2000" spc="-6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capturing</a:t>
            </a:r>
            <a:r>
              <a:rPr sz="20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chemeClr val="tx1"/>
                </a:solidFill>
                <a:latin typeface="Arial MT"/>
                <a:cs typeface="Arial MT"/>
              </a:rPr>
              <a:t>details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such</a:t>
            </a:r>
            <a:r>
              <a:rPr sz="2000" spc="-4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as</a:t>
            </a:r>
            <a:r>
              <a:rPr sz="20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enquiry</a:t>
            </a:r>
            <a:r>
              <a:rPr sz="20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date,</a:t>
            </a:r>
            <a:r>
              <a:rPr sz="2000" spc="-4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chemeClr val="tx1"/>
                </a:solidFill>
                <a:latin typeface="Arial MT"/>
                <a:cs typeface="Arial MT"/>
              </a:rPr>
              <a:t>user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ID,</a:t>
            </a:r>
            <a:r>
              <a:rPr sz="20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and</a:t>
            </a:r>
            <a:r>
              <a:rPr sz="20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enquiry</a:t>
            </a:r>
            <a:r>
              <a:rPr sz="20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chemeClr val="tx1"/>
                </a:solidFill>
                <a:latin typeface="Arial MT"/>
                <a:cs typeface="Arial MT"/>
              </a:rPr>
              <a:t>price.</a:t>
            </a:r>
            <a:endParaRPr sz="20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12465" y="4876800"/>
            <a:ext cx="3119120" cy="893834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351155" marR="5080" indent="-339090" algn="just">
              <a:lnSpc>
                <a:spcPts val="2160"/>
              </a:lnSpc>
              <a:spcBef>
                <a:spcPts val="37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Key</a:t>
            </a:r>
            <a:r>
              <a:rPr sz="2000" b="1" spc="-3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Fields:</a:t>
            </a:r>
            <a:r>
              <a:rPr sz="2000" b="1" spc="-3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i="1" spc="-10" dirty="0">
                <a:solidFill>
                  <a:schemeClr val="tx1"/>
                </a:solidFill>
                <a:latin typeface="Arial"/>
                <a:cs typeface="Arial"/>
              </a:rPr>
              <a:t>Enquiry_ID, 	</a:t>
            </a:r>
            <a:r>
              <a:rPr sz="2000" i="1" dirty="0">
                <a:solidFill>
                  <a:schemeClr val="tx1"/>
                </a:solidFill>
                <a:latin typeface="Arial"/>
                <a:cs typeface="Arial"/>
              </a:rPr>
              <a:t>User_ID,</a:t>
            </a:r>
            <a:r>
              <a:rPr sz="2000" i="1" spc="-8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i="1" spc="-10" dirty="0">
                <a:solidFill>
                  <a:schemeClr val="tx1"/>
                </a:solidFill>
                <a:latin typeface="Arial"/>
                <a:cs typeface="Arial"/>
              </a:rPr>
              <a:t>Enquiry_Date, 	Enquiry_Price</a:t>
            </a:r>
            <a:endParaRPr sz="20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091931" y="1752600"/>
            <a:ext cx="2414905" cy="611706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355600" marR="5080" indent="-342900">
              <a:lnSpc>
                <a:spcPts val="2160"/>
              </a:lnSpc>
              <a:spcBef>
                <a:spcPts val="37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Dataset</a:t>
            </a:r>
            <a:r>
              <a:rPr sz="2000" b="1" spc="-8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chemeClr val="tx1"/>
                </a:solidFill>
                <a:latin typeface="Arial"/>
                <a:cs typeface="Arial"/>
              </a:rPr>
              <a:t>3:</a:t>
            </a:r>
            <a:r>
              <a:rPr sz="2000" spc="-10" dirty="0">
                <a:solidFill>
                  <a:schemeClr val="tx1"/>
                </a:solidFill>
                <a:latin typeface="Arial MT"/>
                <a:cs typeface="Arial MT"/>
              </a:rPr>
              <a:t>Market Manipulation</a:t>
            </a:r>
            <a:r>
              <a:rPr sz="20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20" dirty="0">
                <a:solidFill>
                  <a:schemeClr val="tx1"/>
                </a:solidFill>
                <a:latin typeface="Arial MT"/>
                <a:cs typeface="Arial MT"/>
              </a:rPr>
              <a:t>Data</a:t>
            </a:r>
            <a:endParaRPr sz="20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091931" y="2698164"/>
            <a:ext cx="3301365" cy="142811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355600" marR="5080" indent="-342900">
              <a:lnSpc>
                <a:spcPct val="90000"/>
              </a:lnSpc>
              <a:spcBef>
                <a:spcPts val="34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Description:</a:t>
            </a:r>
            <a:r>
              <a:rPr sz="2000" b="1" spc="-7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spc="-10" dirty="0">
                <a:solidFill>
                  <a:schemeClr val="tx1"/>
                </a:solidFill>
                <a:latin typeface="Arial MT"/>
                <a:cs typeface="Arial MT"/>
              </a:rPr>
              <a:t>Contains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detailed</a:t>
            </a:r>
            <a:r>
              <a:rPr sz="20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records</a:t>
            </a:r>
            <a:r>
              <a:rPr sz="20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of</a:t>
            </a:r>
            <a:r>
              <a:rPr sz="20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chemeClr val="tx1"/>
                </a:solidFill>
                <a:latin typeface="Arial MT"/>
                <a:cs typeface="Arial MT"/>
              </a:rPr>
              <a:t>trading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activities</a:t>
            </a:r>
            <a:r>
              <a:rPr sz="2000" spc="-4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that</a:t>
            </a:r>
            <a:r>
              <a:rPr sz="2000" spc="-4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may</a:t>
            </a:r>
            <a:r>
              <a:rPr sz="2000" spc="-4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chemeClr val="tx1"/>
                </a:solidFill>
                <a:latin typeface="Arial MT"/>
                <a:cs typeface="Arial MT"/>
              </a:rPr>
              <a:t>be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indicative</a:t>
            </a:r>
            <a:r>
              <a:rPr sz="2000" spc="-35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chemeClr val="tx1"/>
                </a:solidFill>
                <a:latin typeface="Arial MT"/>
                <a:cs typeface="Arial MT"/>
              </a:rPr>
              <a:t>of</a:t>
            </a:r>
            <a:r>
              <a:rPr sz="2000" spc="-50" dirty="0">
                <a:solidFill>
                  <a:schemeClr val="tx1"/>
                </a:solidFill>
                <a:latin typeface="Arial MT"/>
                <a:cs typeface="Arial MT"/>
              </a:rPr>
              <a:t> </a:t>
            </a:r>
            <a:r>
              <a:rPr sz="2000" spc="-10" dirty="0">
                <a:solidFill>
                  <a:schemeClr val="tx1"/>
                </a:solidFill>
                <a:latin typeface="Arial MT"/>
                <a:cs typeface="Arial MT"/>
              </a:rPr>
              <a:t>market manipulation</a:t>
            </a:r>
            <a:endParaRPr sz="2000" dirty="0">
              <a:solidFill>
                <a:schemeClr val="tx1"/>
              </a:solidFill>
              <a:latin typeface="Arial MT"/>
              <a:cs typeface="Arial M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091931" y="4811661"/>
            <a:ext cx="3602354" cy="1175963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355600" marR="5080" indent="-342900">
              <a:lnSpc>
                <a:spcPts val="2160"/>
              </a:lnSpc>
              <a:spcBef>
                <a:spcPts val="370"/>
              </a:spcBef>
              <a:buFont typeface="Arial MT"/>
              <a:buChar char="•"/>
              <a:tabLst>
                <a:tab pos="355600" algn="l"/>
              </a:tabLst>
            </a:pPr>
            <a:r>
              <a:rPr sz="2000" b="1" dirty="0">
                <a:solidFill>
                  <a:schemeClr val="tx1"/>
                </a:solidFill>
                <a:latin typeface="Arial"/>
                <a:cs typeface="Arial"/>
              </a:rPr>
              <a:t>Key</a:t>
            </a:r>
            <a:r>
              <a:rPr sz="2000" b="1" spc="-55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chemeClr val="tx1"/>
                </a:solidFill>
                <a:latin typeface="Arial"/>
                <a:cs typeface="Arial"/>
              </a:rPr>
              <a:t>Fields:</a:t>
            </a:r>
            <a:r>
              <a:rPr sz="2000" i="1" spc="-10" dirty="0">
                <a:solidFill>
                  <a:schemeClr val="tx1"/>
                </a:solidFill>
                <a:latin typeface="Arial"/>
                <a:cs typeface="Arial"/>
              </a:rPr>
              <a:t>Transaction_ID, User_ID,Stock,Order_Price, Order_Volume,Date_of_Man </a:t>
            </a:r>
            <a:r>
              <a:rPr sz="2000" i="1" dirty="0">
                <a:solidFill>
                  <a:schemeClr val="tx1"/>
                </a:solidFill>
                <a:latin typeface="Arial"/>
                <a:cs typeface="Arial"/>
              </a:rPr>
              <a:t>ipulation,</a:t>
            </a:r>
            <a:r>
              <a:rPr sz="2000" i="1" spc="-8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2000" i="1" spc="-10" dirty="0">
                <a:solidFill>
                  <a:schemeClr val="tx1"/>
                </a:solidFill>
                <a:latin typeface="Arial"/>
                <a:cs typeface="Arial"/>
              </a:rPr>
              <a:t>Order_Type</a:t>
            </a:r>
            <a:endParaRPr sz="2000" dirty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430C592-18CC-45BC-0E64-A070B6040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object 4">
            <a:extLst>
              <a:ext uri="{FF2B5EF4-FFF2-40B4-BE49-F238E27FC236}">
                <a16:creationId xmlns:a16="http://schemas.microsoft.com/office/drawing/2014/main" id="{0423FD7B-D929-D545-87B8-5CF0191EDA53}"/>
              </a:ext>
            </a:extLst>
          </p:cNvPr>
          <p:cNvGrpSpPr/>
          <p:nvPr/>
        </p:nvGrpSpPr>
        <p:grpSpPr>
          <a:xfrm flipV="1">
            <a:off x="1891192" y="1567784"/>
            <a:ext cx="7391400" cy="2133600"/>
            <a:chOff x="3943350" y="1780044"/>
            <a:chExt cx="4532630" cy="701040"/>
          </a:xfrm>
        </p:grpSpPr>
        <p:pic>
          <p:nvPicPr>
            <p:cNvPr id="5" name="object 5">
              <a:extLst>
                <a:ext uri="{FF2B5EF4-FFF2-40B4-BE49-F238E27FC236}">
                  <a16:creationId xmlns:a16="http://schemas.microsoft.com/office/drawing/2014/main" id="{D63F5171-D543-5350-31C5-6E119F1BE8B2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43350" y="1780044"/>
              <a:ext cx="4532376" cy="701027"/>
            </a:xfrm>
            <a:prstGeom prst="rect">
              <a:avLst/>
            </a:prstGeom>
          </p:spPr>
        </p:pic>
        <p:pic>
          <p:nvPicPr>
            <p:cNvPr id="6" name="object 6">
              <a:extLst>
                <a:ext uri="{FF2B5EF4-FFF2-40B4-BE49-F238E27FC236}">
                  <a16:creationId xmlns:a16="http://schemas.microsoft.com/office/drawing/2014/main" id="{4BE032C4-E1E0-C631-3A4C-9B369D4634D3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07357" y="1844039"/>
              <a:ext cx="4406645" cy="57531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1B2D6C6-26C7-0B09-3F2E-9B0EDEFABB08}"/>
              </a:ext>
            </a:extLst>
          </p:cNvPr>
          <p:cNvSpPr txBox="1"/>
          <p:nvPr/>
        </p:nvSpPr>
        <p:spPr>
          <a:xfrm>
            <a:off x="3063665" y="2133600"/>
            <a:ext cx="609460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310"/>
              </a:spcBef>
              <a:tabLst>
                <a:tab pos="355600" algn="l"/>
              </a:tabLst>
            </a:pPr>
            <a:r>
              <a:rPr lang="en-IN" sz="4800" dirty="0">
                <a:solidFill>
                  <a:schemeClr val="bg1"/>
                </a:solidFill>
                <a:latin typeface="Arial MT"/>
                <a:cs typeface="Arial MT"/>
              </a:rPr>
              <a:t>Business Insights</a:t>
            </a:r>
          </a:p>
        </p:txBody>
      </p:sp>
      <p:grpSp>
        <p:nvGrpSpPr>
          <p:cNvPr id="11" name="object 3">
            <a:extLst>
              <a:ext uri="{FF2B5EF4-FFF2-40B4-BE49-F238E27FC236}">
                <a16:creationId xmlns:a16="http://schemas.microsoft.com/office/drawing/2014/main" id="{5D86646A-5991-7439-4F66-839464E923BC}"/>
              </a:ext>
            </a:extLst>
          </p:cNvPr>
          <p:cNvGrpSpPr/>
          <p:nvPr/>
        </p:nvGrpSpPr>
        <p:grpSpPr>
          <a:xfrm>
            <a:off x="9158267" y="3702782"/>
            <a:ext cx="2691868" cy="2667000"/>
            <a:chOff x="4383023" y="3950209"/>
            <a:chExt cx="2788285" cy="2788285"/>
          </a:xfrm>
        </p:grpSpPr>
        <p:pic>
          <p:nvPicPr>
            <p:cNvPr id="12" name="object 4">
              <a:extLst>
                <a:ext uri="{FF2B5EF4-FFF2-40B4-BE49-F238E27FC236}">
                  <a16:creationId xmlns:a16="http://schemas.microsoft.com/office/drawing/2014/main" id="{FE976148-3872-F953-610A-03284D15E157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383023" y="3950209"/>
              <a:ext cx="2788157" cy="2788158"/>
            </a:xfrm>
            <a:prstGeom prst="rect">
              <a:avLst/>
            </a:prstGeom>
          </p:spPr>
        </p:pic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44D7AC8A-687B-AD08-8F87-C561D07906F6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511801" y="4078986"/>
              <a:ext cx="2540000" cy="25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4967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674514" y="185542"/>
            <a:ext cx="4022090" cy="520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185" dirty="0"/>
              <a:t>Business</a:t>
            </a:r>
            <a:r>
              <a:rPr lang="en-IN" spc="35" dirty="0"/>
              <a:t> Insights</a:t>
            </a:r>
            <a:r>
              <a:rPr lang="en-IN" spc="-95" dirty="0"/>
              <a:t>-</a:t>
            </a:r>
            <a:r>
              <a:rPr lang="en-IN" spc="-305" dirty="0"/>
              <a:t>1</a:t>
            </a: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rcRect l="5642" t="6706" r="5255" b="8229"/>
          <a:stretch/>
        </p:blipFill>
        <p:spPr>
          <a:xfrm>
            <a:off x="457200" y="1083875"/>
            <a:ext cx="5058641" cy="3055980"/>
          </a:xfrm>
          <a:prstGeom prst="rect">
            <a:avLst/>
          </a:prstGeom>
        </p:spPr>
      </p:pic>
      <p:grpSp>
        <p:nvGrpSpPr>
          <p:cNvPr id="9" name="object 9"/>
          <p:cNvGrpSpPr/>
          <p:nvPr/>
        </p:nvGrpSpPr>
        <p:grpSpPr>
          <a:xfrm>
            <a:off x="762000" y="4400445"/>
            <a:ext cx="3733801" cy="2362200"/>
            <a:chOff x="7603235" y="4372361"/>
            <a:chExt cx="4385310" cy="2360930"/>
          </a:xfrm>
        </p:grpSpPr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03235" y="4372361"/>
              <a:ext cx="4385310" cy="2360676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67243" y="4436363"/>
              <a:ext cx="4259580" cy="2234946"/>
            </a:xfrm>
            <a:prstGeom prst="rect">
              <a:avLst/>
            </a:prstGeom>
          </p:spPr>
        </p:pic>
      </p:grpSp>
      <p:pic>
        <p:nvPicPr>
          <p:cNvPr id="17" name="object 6">
            <a:extLst>
              <a:ext uri="{FF2B5EF4-FFF2-40B4-BE49-F238E27FC236}">
                <a16:creationId xmlns:a16="http://schemas.microsoft.com/office/drawing/2014/main" id="{E45F196A-C198-EA51-294B-395086889798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6200" y="95355"/>
            <a:ext cx="11429999" cy="9885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60830A8-19D6-E073-0E97-007254430016}"/>
              </a:ext>
            </a:extLst>
          </p:cNvPr>
          <p:cNvSpPr txBox="1"/>
          <p:nvPr/>
        </p:nvSpPr>
        <p:spPr>
          <a:xfrm>
            <a:off x="333462" y="222700"/>
            <a:ext cx="107155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75920" indent="-365125">
              <a:spcBef>
                <a:spcPts val="100"/>
              </a:spcBef>
              <a:buSzPct val="97222"/>
              <a:buFont typeface="Wingdings"/>
              <a:buChar char=""/>
              <a:tabLst>
                <a:tab pos="375920" algn="l"/>
              </a:tabLst>
            </a:pPr>
            <a:r>
              <a:rPr lang="en-US" sz="3200" spc="-425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 </a:t>
            </a:r>
            <a:r>
              <a:rPr lang="en-US" sz="3200" spc="-425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3200" spc="-425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 d </a:t>
            </a:r>
            <a:r>
              <a:rPr lang="en-US" sz="3200" spc="-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62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   h  e </a:t>
            </a:r>
            <a:r>
              <a:rPr lang="en-US" sz="3200" spc="-204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465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 o t  al </a:t>
            </a:r>
            <a:r>
              <a:rPr lang="en-US" sz="3200" spc="-21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484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 r a n s a </a:t>
            </a:r>
            <a:r>
              <a:rPr lang="en-US" sz="3200" spc="-484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ct</a:t>
            </a:r>
            <a:r>
              <a:rPr lang="en-US" sz="3200" spc="-484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 o n</a:t>
            </a:r>
            <a:r>
              <a:rPr lang="en-US" sz="3200" spc="-21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53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  al   </a:t>
            </a:r>
            <a:r>
              <a:rPr lang="en-US" sz="3200" spc="-53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ue</a:t>
            </a:r>
            <a:r>
              <a:rPr lang="en-US" sz="3200" spc="-53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21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45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 o r</a:t>
            </a:r>
            <a:r>
              <a:rPr lang="en-US" sz="3200" spc="-204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475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a c h</a:t>
            </a:r>
            <a:r>
              <a:rPr lang="en-US" sz="3200" spc="-21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3200" spc="-509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 t o c k </a:t>
            </a:r>
            <a:r>
              <a:rPr lang="en-US" sz="3200" spc="-21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43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en-US" sz="3200" spc="-204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62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 h e </a:t>
            </a:r>
            <a:r>
              <a:rPr lang="en-US" sz="3200" spc="-204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3200" spc="-48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 u r  v e </a:t>
            </a:r>
            <a:r>
              <a:rPr lang="en-US" sz="3200" spc="-48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3200" spc="-48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la n c e</a:t>
            </a:r>
            <a:r>
              <a:rPr lang="en-US" sz="3200" spc="-204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spc="-53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 a t a.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6035774-9347-FF5F-951F-8562970611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2709596"/>
              </p:ext>
            </p:extLst>
          </p:nvPr>
        </p:nvGraphicFramePr>
        <p:xfrm>
          <a:off x="6096000" y="2057400"/>
          <a:ext cx="4929930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810000" y="39320"/>
            <a:ext cx="402209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5" dirty="0"/>
              <a:t>Buies</a:t>
            </a:r>
            <a:r>
              <a:rPr spc="35" dirty="0"/>
              <a:t> </a:t>
            </a:r>
            <a:r>
              <a:rPr spc="-95" dirty="0"/>
              <a:t>Question-</a:t>
            </a:r>
            <a:r>
              <a:rPr spc="-305" dirty="0"/>
              <a:t>2</a:t>
            </a: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rcRect l="4580" t="8819" r="4671" b="11259"/>
          <a:stretch/>
        </p:blipFill>
        <p:spPr>
          <a:xfrm>
            <a:off x="343019" y="1372431"/>
            <a:ext cx="5581314" cy="3124200"/>
          </a:xfrm>
          <a:prstGeom prst="rect">
            <a:avLst/>
          </a:prstGeom>
        </p:spPr>
      </p:pic>
      <p:grpSp>
        <p:nvGrpSpPr>
          <p:cNvPr id="9" name="object 9"/>
          <p:cNvGrpSpPr/>
          <p:nvPr/>
        </p:nvGrpSpPr>
        <p:grpSpPr>
          <a:xfrm>
            <a:off x="838200" y="4816809"/>
            <a:ext cx="3962400" cy="1826987"/>
            <a:chOff x="7399019" y="4516373"/>
            <a:chExt cx="4662170" cy="2196465"/>
          </a:xfrm>
        </p:grpSpPr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399019" y="4516373"/>
              <a:ext cx="4661916" cy="2196084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463027" y="4580381"/>
              <a:ext cx="4536185" cy="2070354"/>
            </a:xfrm>
            <a:prstGeom prst="rect">
              <a:avLst/>
            </a:prstGeom>
          </p:spPr>
        </p:pic>
      </p:grpSp>
      <p:grpSp>
        <p:nvGrpSpPr>
          <p:cNvPr id="12" name="object 4">
            <a:extLst>
              <a:ext uri="{FF2B5EF4-FFF2-40B4-BE49-F238E27FC236}">
                <a16:creationId xmlns:a16="http://schemas.microsoft.com/office/drawing/2014/main" id="{F9DB9722-781D-BC0E-47D2-D4BB34CB5377}"/>
              </a:ext>
            </a:extLst>
          </p:cNvPr>
          <p:cNvGrpSpPr/>
          <p:nvPr/>
        </p:nvGrpSpPr>
        <p:grpSpPr>
          <a:xfrm>
            <a:off x="0" y="39320"/>
            <a:ext cx="12192000" cy="1295399"/>
            <a:chOff x="3943350" y="1780044"/>
            <a:chExt cx="4532630" cy="701040"/>
          </a:xfrm>
        </p:grpSpPr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C8565938-4091-1E1C-7146-8C9704ACB98C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43350" y="1780044"/>
              <a:ext cx="4532376" cy="701027"/>
            </a:xfrm>
            <a:prstGeom prst="rect">
              <a:avLst/>
            </a:prstGeom>
          </p:spPr>
        </p:pic>
        <p:pic>
          <p:nvPicPr>
            <p:cNvPr id="14" name="object 6">
              <a:extLst>
                <a:ext uri="{FF2B5EF4-FFF2-40B4-BE49-F238E27FC236}">
                  <a16:creationId xmlns:a16="http://schemas.microsoft.com/office/drawing/2014/main" id="{72C08AD2-C98C-DC9C-BCE3-6A82C510B188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007357" y="1844039"/>
              <a:ext cx="4406645" cy="57531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1F168956-D76C-152F-1281-26873A0AA009}"/>
              </a:ext>
            </a:extLst>
          </p:cNvPr>
          <p:cNvSpPr txBox="1"/>
          <p:nvPr/>
        </p:nvSpPr>
        <p:spPr>
          <a:xfrm>
            <a:off x="343019" y="226787"/>
            <a:ext cx="1154418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75920" indent="-365125">
              <a:lnSpc>
                <a:spcPct val="100000"/>
              </a:lnSpc>
              <a:spcBef>
                <a:spcPts val="100"/>
              </a:spcBef>
              <a:buSzPct val="97222"/>
              <a:buFont typeface="Wingdings"/>
              <a:buChar char=""/>
              <a:tabLst>
                <a:tab pos="375920" algn="l"/>
              </a:tabLst>
            </a:pP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Identify the top three manipulated Stocks with the Highest Average Order Price.</a:t>
            </a:r>
            <a:endParaRPr lang="en-US" sz="2800" dirty="0">
              <a:latin typeface="Calibri"/>
              <a:cs typeface="Calibri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C2AD34C-C8AB-A9D0-D066-F2CB68CAA0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9078770"/>
              </p:ext>
            </p:extLst>
          </p:nvPr>
        </p:nvGraphicFramePr>
        <p:xfrm>
          <a:off x="6267670" y="2148744"/>
          <a:ext cx="5219262" cy="37186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912743" y="78214"/>
            <a:ext cx="402209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185" dirty="0"/>
              <a:t>Business</a:t>
            </a:r>
            <a:r>
              <a:rPr lang="en-IN" spc="35" dirty="0"/>
              <a:t> </a:t>
            </a:r>
            <a:r>
              <a:rPr lang="en-IN" spc="-95" dirty="0"/>
              <a:t>Question-</a:t>
            </a:r>
            <a:r>
              <a:rPr lang="en-IN" spc="-305" dirty="0"/>
              <a:t>3</a:t>
            </a: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rcRect l="3485" t="9767" r="3656" b="9903"/>
          <a:stretch/>
        </p:blipFill>
        <p:spPr>
          <a:xfrm>
            <a:off x="224867" y="1325617"/>
            <a:ext cx="5698921" cy="2819400"/>
          </a:xfrm>
          <a:prstGeom prst="rect">
            <a:avLst/>
          </a:prstGeom>
        </p:spPr>
      </p:pic>
      <p:grpSp>
        <p:nvGrpSpPr>
          <p:cNvPr id="9" name="object 9"/>
          <p:cNvGrpSpPr/>
          <p:nvPr/>
        </p:nvGrpSpPr>
        <p:grpSpPr>
          <a:xfrm>
            <a:off x="381000" y="4325318"/>
            <a:ext cx="4876800" cy="2382823"/>
            <a:chOff x="7255002" y="4516373"/>
            <a:chExt cx="4719320" cy="2165350"/>
          </a:xfrm>
        </p:grpSpPr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55002" y="4516373"/>
              <a:ext cx="4719065" cy="2164842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319010" y="4580381"/>
              <a:ext cx="4593336" cy="2039112"/>
            </a:xfrm>
            <a:prstGeom prst="rect">
              <a:avLst/>
            </a:prstGeom>
          </p:spPr>
        </p:pic>
      </p:grpSp>
      <p:grpSp>
        <p:nvGrpSpPr>
          <p:cNvPr id="12" name="object 4">
            <a:extLst>
              <a:ext uri="{FF2B5EF4-FFF2-40B4-BE49-F238E27FC236}">
                <a16:creationId xmlns:a16="http://schemas.microsoft.com/office/drawing/2014/main" id="{26866640-7B90-59E6-C9DE-8945A5A6FD69}"/>
              </a:ext>
            </a:extLst>
          </p:cNvPr>
          <p:cNvGrpSpPr/>
          <p:nvPr/>
        </p:nvGrpSpPr>
        <p:grpSpPr>
          <a:xfrm>
            <a:off x="0" y="53207"/>
            <a:ext cx="11506200" cy="1165993"/>
            <a:chOff x="3943350" y="1780044"/>
            <a:chExt cx="4532630" cy="701040"/>
          </a:xfrm>
        </p:grpSpPr>
        <p:pic>
          <p:nvPicPr>
            <p:cNvPr id="13" name="object 5">
              <a:extLst>
                <a:ext uri="{FF2B5EF4-FFF2-40B4-BE49-F238E27FC236}">
                  <a16:creationId xmlns:a16="http://schemas.microsoft.com/office/drawing/2014/main" id="{B8BE7B61-1820-0AA8-E123-D76970113053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943350" y="1780044"/>
              <a:ext cx="4532376" cy="701027"/>
            </a:xfrm>
            <a:prstGeom prst="rect">
              <a:avLst/>
            </a:prstGeom>
          </p:spPr>
        </p:pic>
        <p:pic>
          <p:nvPicPr>
            <p:cNvPr id="14" name="object 6">
              <a:extLst>
                <a:ext uri="{FF2B5EF4-FFF2-40B4-BE49-F238E27FC236}">
                  <a16:creationId xmlns:a16="http://schemas.microsoft.com/office/drawing/2014/main" id="{3137325B-006D-22B5-6DF0-40753CA770DA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007357" y="1844039"/>
              <a:ext cx="4406645" cy="575310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13BDF23-22ED-0631-C0DA-FB1CB42B2A48}"/>
              </a:ext>
            </a:extLst>
          </p:cNvPr>
          <p:cNvSpPr txBox="1"/>
          <p:nvPr/>
        </p:nvSpPr>
        <p:spPr>
          <a:xfrm>
            <a:off x="304800" y="258834"/>
            <a:ext cx="10972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75920" indent="-365125">
              <a:lnSpc>
                <a:spcPct val="100000"/>
              </a:lnSpc>
              <a:spcBef>
                <a:spcPts val="100"/>
              </a:spcBef>
              <a:buSzPct val="97222"/>
              <a:buFont typeface="Wingdings"/>
              <a:buChar char=""/>
              <a:tabLst>
                <a:tab pos="375920" algn="l"/>
              </a:tabLst>
            </a:pP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Find the Top five </a:t>
            </a:r>
            <a:r>
              <a:rPr lang="en-US" sz="2800" b="1" dirty="0" err="1">
                <a:solidFill>
                  <a:srgbClr val="FFFFFF"/>
                </a:solidFill>
                <a:latin typeface="Calibri"/>
                <a:cs typeface="Calibri"/>
              </a:rPr>
              <a:t>Enquiry_Type</a:t>
            </a:r>
            <a:r>
              <a:rPr lang="en-US" sz="2800" b="1" dirty="0">
                <a:solidFill>
                  <a:srgbClr val="FFFFFF"/>
                </a:solidFill>
                <a:latin typeface="Calibri"/>
                <a:cs typeface="Calibri"/>
              </a:rPr>
              <a:t> and the users who requested it.</a:t>
            </a:r>
            <a:endParaRPr lang="en-US" sz="2800" dirty="0">
              <a:latin typeface="Calibri"/>
              <a:cs typeface="Calibri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7B91EC5-E087-5FA9-3D50-0CF9991758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2486058"/>
              </p:ext>
            </p:extLst>
          </p:nvPr>
        </p:nvGraphicFramePr>
        <p:xfrm>
          <a:off x="6268214" y="1905000"/>
          <a:ext cx="5146296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527</TotalTime>
  <Words>1541</Words>
  <Application>Microsoft Office PowerPoint</Application>
  <PresentationFormat>Widescreen</PresentationFormat>
  <Paragraphs>140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Aptos</vt:lpstr>
      <vt:lpstr>Arial</vt:lpstr>
      <vt:lpstr>Arial MT</vt:lpstr>
      <vt:lpstr>Calibri</vt:lpstr>
      <vt:lpstr>Georgia</vt:lpstr>
      <vt:lpstr>Microsoft Himalaya</vt:lpstr>
      <vt:lpstr>Tahoma</vt:lpstr>
      <vt:lpstr>Times New Roman</vt:lpstr>
      <vt:lpstr>Wingdings</vt:lpstr>
      <vt:lpstr>Office Theme</vt:lpstr>
      <vt:lpstr>PowerPoint Presentation</vt:lpstr>
      <vt:lpstr>Table of Contents</vt:lpstr>
      <vt:lpstr>Types of Market Abuse</vt:lpstr>
      <vt:lpstr>The Analyst’s Challenge</vt:lpstr>
      <vt:lpstr>The Datasets</vt:lpstr>
      <vt:lpstr>PowerPoint Presentation</vt:lpstr>
      <vt:lpstr>Business Insights-1</vt:lpstr>
      <vt:lpstr>Buies Question-2</vt:lpstr>
      <vt:lpstr>Business Question-3</vt:lpstr>
      <vt:lpstr>PowerPoint Presentation</vt:lpstr>
      <vt:lpstr>PowerPoint Presentation</vt:lpstr>
      <vt:lpstr>Business Question-6</vt:lpstr>
      <vt:lpstr>Business Question-8</vt:lpstr>
      <vt:lpstr>Business Question-9</vt:lpstr>
      <vt:lpstr>Business Question-10</vt:lpstr>
      <vt:lpstr>Business Question-12</vt:lpstr>
      <vt:lpstr>Business Question-13</vt:lpstr>
      <vt:lpstr>Busiess Question-15</vt:lpstr>
      <vt:lpstr>Key Findings-Transaction &amp; Price</vt:lpstr>
      <vt:lpstr>PowerPoint Presentation</vt:lpstr>
      <vt:lpstr>Conclusions</vt:lpstr>
      <vt:lpstr>Recommendations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-</dc:creator>
  <cp:lastModifiedBy>Sourav Pattanayak</cp:lastModifiedBy>
  <cp:revision>149</cp:revision>
  <dcterms:created xsi:type="dcterms:W3CDTF">2024-10-23T15:06:09Z</dcterms:created>
  <dcterms:modified xsi:type="dcterms:W3CDTF">2024-11-09T17:36:52Z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2024-09-03T00:00:00Z</vt:filetime>
  </property>
  <property fmtid="{D5CDD505-2E9C-101B-9397-08002B2CF9AE}" pid="3" name="Creator">
    <vt:lpwstr>Microsoft® PowerPoint® 2019</vt:lpwstr>
  </property>
  <property fmtid="{D5CDD505-2E9C-101B-9397-08002B2CF9AE}" pid="4" name="LastSaved">
    <vt:filetime>2024-10-23T00:00:00Z</vt:filetime>
  </property>
  <property fmtid="{D5CDD505-2E9C-101B-9397-08002B2CF9AE}" pid="5" name="Producer">
    <vt:lpwstr>Adobe PDF Services</vt:lpwstr>
  </property>
  <property fmtid="{D5CDD505-2E9C-101B-9397-08002B2CF9AE}" pid="6" name="MSIP_Label_defa4170-0d19-0005-0004-bc88714345d2_Enabled">
    <vt:lpwstr>true</vt:lpwstr>
  </property>
  <property fmtid="{D5CDD505-2E9C-101B-9397-08002B2CF9AE}" pid="7" name="MSIP_Label_defa4170-0d19-0005-0004-bc88714345d2_SetDate">
    <vt:lpwstr>2024-11-09T17:35:52Z</vt:lpwstr>
  </property>
  <property fmtid="{D5CDD505-2E9C-101B-9397-08002B2CF9AE}" pid="8" name="MSIP_Label_defa4170-0d19-0005-0004-bc88714345d2_Method">
    <vt:lpwstr>Standard</vt:lpwstr>
  </property>
  <property fmtid="{D5CDD505-2E9C-101B-9397-08002B2CF9AE}" pid="9" name="MSIP_Label_defa4170-0d19-0005-0004-bc88714345d2_Name">
    <vt:lpwstr>defa4170-0d19-0005-0004-bc88714345d2</vt:lpwstr>
  </property>
  <property fmtid="{D5CDD505-2E9C-101B-9397-08002B2CF9AE}" pid="10" name="MSIP_Label_defa4170-0d19-0005-0004-bc88714345d2_SiteId">
    <vt:lpwstr>43d75b18-4585-4202-b63a-d41cc6dfd9c2</vt:lpwstr>
  </property>
  <property fmtid="{D5CDD505-2E9C-101B-9397-08002B2CF9AE}" pid="11" name="MSIP_Label_defa4170-0d19-0005-0004-bc88714345d2_ActionId">
    <vt:lpwstr>a48be605-e7e7-4994-897a-e141c5148d7a</vt:lpwstr>
  </property>
  <property fmtid="{D5CDD505-2E9C-101B-9397-08002B2CF9AE}" pid="12" name="MSIP_Label_defa4170-0d19-0005-0004-bc88714345d2_ContentBits">
    <vt:lpwstr>0</vt:lpwstr>
  </property>
</Properties>
</file>

<file path=docProps/thumbnail.jpeg>
</file>